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5143500" type="screen16x9"/>
  <p:notesSz cx="6858000" cy="9144000"/>
  <p:embeddedFontLst>
    <p:embeddedFont>
      <p:font typeface="Merriweather" panose="00000500000000000000" pitchFamily="2"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Roboto Slab" pitchFamily="2" charset="0"/>
      <p:regular r:id="rId41"/>
      <p:bold r:id="rId42"/>
    </p:embeddedFont>
    <p:embeddedFont>
      <p:font typeface="Roboto Slab Medium" pitchFamily="2" charset="0"/>
      <p:regular r:id="rId43"/>
      <p:bold r:id="rId44"/>
    </p:embeddedFont>
    <p:embeddedFont>
      <p:font typeface="Source Sans Pro" panose="020B0503030403020204" pitchFamily="34" charset="0"/>
      <p:regular r:id="rId45"/>
      <p:bold r:id="rId46"/>
      <p:italic r:id="rId47"/>
      <p:boldItalic r:id="rId48"/>
    </p:embeddedFont>
    <p:embeddedFont>
      <p:font typeface="Spectral Medium"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92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95" d="100"/>
          <a:sy n="95" d="100"/>
        </p:scale>
        <p:origin x="66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c458322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c458322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bc8ecbfa9e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bc8ecbfa9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bc8ecbfa9e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bc8ecbfa9e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bc8ecbfa9e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bc8ecbfa9e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bc8ecbfa9e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bc8ecbfa9e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bc8ecbfa9e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bc8ecbfa9e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c8ecbfa9e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bc8ecbfa9e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c8ecbfa9e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c8ecbfa9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bc8ecbfa9e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bc8ecbfa9e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bc8ecbfa9e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bc8ecbfa9e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bc8ecbfa9e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bc8ecbfa9e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c458322db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c458322d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bc8ecbfa9e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bc8ecbfa9e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bc8ecbfa9e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bc8ecbfa9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bc8ecbfa9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bc8ecbfa9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bc8ecbfa9e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bc8ecbfa9e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bc8ecbfa9e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bc8ecbfa9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bc8ecbfa9e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bc8ecbfa9e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bc8ecbfa9e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bc8ecbfa9e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bc8ecbfa9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bc8ecbfa9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bc8ecbfa9e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bc8ecbfa9e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1c458322db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1c458322db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c458322db_0_2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c458322d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0e145b0c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30e145b0c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c458322db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c458322d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bc8ecbfa9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bc8ecbfa9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bc8ecbfa9e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bc8ecbfa9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bc8ecbfa9e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bc8ecbfa9e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bc8ecbfa9e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bc8ecbfa9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c458322d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c458322d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rtl="0">
              <a:spcBef>
                <a:spcPts val="0"/>
              </a:spcBef>
              <a:spcAft>
                <a:spcPts val="0"/>
              </a:spcAft>
              <a:buSzPts val="5800"/>
              <a:buNone/>
              <a:defRPr sz="5800" b="1"/>
            </a:lvl1pPr>
            <a:lvl2pPr lvl="1" rtl="0">
              <a:spcBef>
                <a:spcPts val="0"/>
              </a:spcBef>
              <a:spcAft>
                <a:spcPts val="0"/>
              </a:spcAft>
              <a:buSzPts val="5800"/>
              <a:buNone/>
              <a:defRPr sz="5800" b="1"/>
            </a:lvl2pPr>
            <a:lvl3pPr lvl="2" rtl="0">
              <a:spcBef>
                <a:spcPts val="0"/>
              </a:spcBef>
              <a:spcAft>
                <a:spcPts val="0"/>
              </a:spcAft>
              <a:buSzPts val="5800"/>
              <a:buNone/>
              <a:defRPr sz="5800" b="1"/>
            </a:lvl3pPr>
            <a:lvl4pPr lvl="3" rtl="0">
              <a:spcBef>
                <a:spcPts val="0"/>
              </a:spcBef>
              <a:spcAft>
                <a:spcPts val="0"/>
              </a:spcAft>
              <a:buSzPts val="5800"/>
              <a:buNone/>
              <a:defRPr sz="5800" b="1"/>
            </a:lvl4pPr>
            <a:lvl5pPr lvl="4" rtl="0">
              <a:spcBef>
                <a:spcPts val="0"/>
              </a:spcBef>
              <a:spcAft>
                <a:spcPts val="0"/>
              </a:spcAft>
              <a:buSzPts val="5800"/>
              <a:buNone/>
              <a:defRPr sz="5800" b="1"/>
            </a:lvl5pPr>
            <a:lvl6pPr lvl="5" rtl="0">
              <a:spcBef>
                <a:spcPts val="0"/>
              </a:spcBef>
              <a:spcAft>
                <a:spcPts val="0"/>
              </a:spcAft>
              <a:buSzPts val="5800"/>
              <a:buNone/>
              <a:defRPr sz="5800" b="1"/>
            </a:lvl6pPr>
            <a:lvl7pPr lvl="6" rtl="0">
              <a:spcBef>
                <a:spcPts val="0"/>
              </a:spcBef>
              <a:spcAft>
                <a:spcPts val="0"/>
              </a:spcAft>
              <a:buSzPts val="5800"/>
              <a:buNone/>
              <a:defRPr sz="5800" b="1"/>
            </a:lvl7pPr>
            <a:lvl8pPr lvl="7" rtl="0">
              <a:spcBef>
                <a:spcPts val="0"/>
              </a:spcBef>
              <a:spcAft>
                <a:spcPts val="0"/>
              </a:spcAft>
              <a:buSzPts val="5800"/>
              <a:buNone/>
              <a:defRPr sz="5800" b="1"/>
            </a:lvl8pPr>
            <a:lvl9pPr lvl="8" rtl="0">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1">
  <p:cSld name="TITLE_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rtl="0">
              <a:spcBef>
                <a:spcPts val="0"/>
              </a:spcBef>
              <a:spcAft>
                <a:spcPts val="0"/>
              </a:spcAft>
              <a:buSzPts val="5800"/>
              <a:buNone/>
              <a:defRPr sz="5800" b="1"/>
            </a:lvl1pPr>
            <a:lvl2pPr lvl="1" rtl="0">
              <a:spcBef>
                <a:spcPts val="0"/>
              </a:spcBef>
              <a:spcAft>
                <a:spcPts val="0"/>
              </a:spcAft>
              <a:buSzPts val="5800"/>
              <a:buNone/>
              <a:defRPr sz="5800" b="1"/>
            </a:lvl2pPr>
            <a:lvl3pPr lvl="2" rtl="0">
              <a:spcBef>
                <a:spcPts val="0"/>
              </a:spcBef>
              <a:spcAft>
                <a:spcPts val="0"/>
              </a:spcAft>
              <a:buSzPts val="5800"/>
              <a:buNone/>
              <a:defRPr sz="5800" b="1"/>
            </a:lvl3pPr>
            <a:lvl4pPr lvl="3" rtl="0">
              <a:spcBef>
                <a:spcPts val="0"/>
              </a:spcBef>
              <a:spcAft>
                <a:spcPts val="0"/>
              </a:spcAft>
              <a:buSzPts val="5800"/>
              <a:buNone/>
              <a:defRPr sz="5800" b="1"/>
            </a:lvl4pPr>
            <a:lvl5pPr lvl="4" rtl="0">
              <a:spcBef>
                <a:spcPts val="0"/>
              </a:spcBef>
              <a:spcAft>
                <a:spcPts val="0"/>
              </a:spcAft>
              <a:buSzPts val="5800"/>
              <a:buNone/>
              <a:defRPr sz="5800" b="1"/>
            </a:lvl5pPr>
            <a:lvl6pPr lvl="5" rtl="0">
              <a:spcBef>
                <a:spcPts val="0"/>
              </a:spcBef>
              <a:spcAft>
                <a:spcPts val="0"/>
              </a:spcAft>
              <a:buSzPts val="5800"/>
              <a:buNone/>
              <a:defRPr sz="5800" b="1"/>
            </a:lvl6pPr>
            <a:lvl7pPr lvl="6" rtl="0">
              <a:spcBef>
                <a:spcPts val="0"/>
              </a:spcBef>
              <a:spcAft>
                <a:spcPts val="0"/>
              </a:spcAft>
              <a:buSzPts val="5800"/>
              <a:buNone/>
              <a:defRPr sz="5800" b="1"/>
            </a:lvl7pPr>
            <a:lvl8pPr lvl="7" rtl="0">
              <a:spcBef>
                <a:spcPts val="0"/>
              </a:spcBef>
              <a:spcAft>
                <a:spcPts val="0"/>
              </a:spcAft>
              <a:buSzPts val="5800"/>
              <a:buNone/>
              <a:defRPr sz="5800" b="1"/>
            </a:lvl8pPr>
            <a:lvl9pPr lvl="8" rtl="0">
              <a:spcBef>
                <a:spcPts val="0"/>
              </a:spcBef>
              <a:spcAft>
                <a:spcPts val="0"/>
              </a:spcAft>
              <a:buSzPts val="5800"/>
              <a:buNone/>
              <a:defRPr sz="5800" b="1"/>
            </a:lvl9pPr>
          </a:lstStyle>
          <a:p>
            <a:endParaRPr/>
          </a:p>
        </p:txBody>
      </p:sp>
      <p:sp>
        <p:nvSpPr>
          <p:cNvPr id="70" name="Google Shape;70;p1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Open Sans"/>
                <a:ea typeface="Open Sans"/>
                <a:cs typeface="Open Sans"/>
                <a:sym typeface="Open Sans"/>
              </a:defRPr>
            </a:lvl1pPr>
            <a:lvl2pPr lvl="1" rtl="0">
              <a:buNone/>
              <a:defRPr sz="1300">
                <a:latin typeface="Open Sans"/>
                <a:ea typeface="Open Sans"/>
                <a:cs typeface="Open Sans"/>
                <a:sym typeface="Open Sans"/>
              </a:defRPr>
            </a:lvl2pPr>
            <a:lvl3pPr lvl="2" rtl="0">
              <a:buNone/>
              <a:defRPr sz="1300">
                <a:latin typeface="Open Sans"/>
                <a:ea typeface="Open Sans"/>
                <a:cs typeface="Open Sans"/>
                <a:sym typeface="Open Sans"/>
              </a:defRPr>
            </a:lvl3pPr>
            <a:lvl4pPr lvl="3" rtl="0">
              <a:buNone/>
              <a:defRPr sz="1300">
                <a:latin typeface="Open Sans"/>
                <a:ea typeface="Open Sans"/>
                <a:cs typeface="Open Sans"/>
                <a:sym typeface="Open Sans"/>
              </a:defRPr>
            </a:lvl4pPr>
            <a:lvl5pPr lvl="4" rtl="0">
              <a:buNone/>
              <a:defRPr sz="1300">
                <a:latin typeface="Open Sans"/>
                <a:ea typeface="Open Sans"/>
                <a:cs typeface="Open Sans"/>
                <a:sym typeface="Open Sans"/>
              </a:defRPr>
            </a:lvl5pPr>
            <a:lvl6pPr lvl="5" rtl="0">
              <a:buNone/>
              <a:defRPr sz="1300">
                <a:latin typeface="Open Sans"/>
                <a:ea typeface="Open Sans"/>
                <a:cs typeface="Open Sans"/>
                <a:sym typeface="Open Sans"/>
              </a:defRPr>
            </a:lvl6pPr>
            <a:lvl7pPr lvl="6" rtl="0">
              <a:buNone/>
              <a:defRPr sz="1300">
                <a:latin typeface="Open Sans"/>
                <a:ea typeface="Open Sans"/>
                <a:cs typeface="Open Sans"/>
                <a:sym typeface="Open Sans"/>
              </a:defRPr>
            </a:lvl7pPr>
            <a:lvl8pPr lvl="7" rtl="0">
              <a:buNone/>
              <a:defRPr sz="1300">
                <a:latin typeface="Open Sans"/>
                <a:ea typeface="Open Sans"/>
                <a:cs typeface="Open Sans"/>
                <a:sym typeface="Open Sans"/>
              </a:defRPr>
            </a:lvl8pPr>
            <a:lvl9pPr lvl="8" rtl="0">
              <a:buNone/>
              <a:defRPr sz="1300">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9" name="Google Shape;29;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
        <p:nvSpPr>
          <p:cNvPr id="30" name="Google Shape;3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3" name="Google Shape;33;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rtl="0">
              <a:spcBef>
                <a:spcPts val="0"/>
              </a:spcBef>
              <a:spcAft>
                <a:spcPts val="0"/>
              </a:spcAft>
              <a:buSzPts val="3600"/>
              <a:buChar char="■"/>
              <a:defRPr sz="3600" i="1"/>
            </a:lvl9pPr>
          </a:lstStyle>
          <a:p>
            <a:endParaRPr/>
          </a:p>
        </p:txBody>
      </p:sp>
      <p:grpSp>
        <p:nvGrpSpPr>
          <p:cNvPr id="34" name="Google Shape;34;p4"/>
          <p:cNvGrpSpPr/>
          <p:nvPr/>
        </p:nvGrpSpPr>
        <p:grpSpPr>
          <a:xfrm>
            <a:off x="3839646" y="782918"/>
            <a:ext cx="1464573" cy="842707"/>
            <a:chOff x="3593400" y="1729675"/>
            <a:chExt cx="1957200" cy="1123610"/>
          </a:xfrm>
        </p:grpSpPr>
        <p:sp>
          <p:nvSpPr>
            <p:cNvPr id="35" name="Google Shape;35;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6" name="Google Shape;36;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 name="Google Shape;38;p4"/>
          <p:cNvCxnSpPr>
            <a:endCxn id="36"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9" name="Google Shape;39;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40" name="Google Shape;40;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41" name="Google Shape;41;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4" name="Google Shape;44;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sz="2400"/>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45" name="Google Shape;45;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8" name="Google Shape;48;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9" name="Google Shape;49;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0" name="Google Shape;50;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3" name="Google Shape;53;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5" name="Google Shape;55;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6" name="Google Shape;56;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9" name="Google Shape;59;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noAutofit/>
          </a:bodyPr>
          <a:lstStyle>
            <a:lvl1pPr marL="457200" lvl="0" indent="-228600" algn="ctr" rtl="0">
              <a:spcBef>
                <a:spcPts val="360"/>
              </a:spcBef>
              <a:spcAft>
                <a:spcPts val="0"/>
              </a:spcAft>
              <a:buSzPts val="1800"/>
              <a:buNone/>
              <a:defRPr sz="1800"/>
            </a:lvl1pPr>
          </a:lstStyle>
          <a:p>
            <a:endParaRPr/>
          </a:p>
        </p:txBody>
      </p:sp>
      <p:sp>
        <p:nvSpPr>
          <p:cNvPr id="62" name="Google Shape;62;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rtl="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rtl="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b="1">
                <a:solidFill>
                  <a:schemeClr val="accent1"/>
                </a:solidFill>
                <a:latin typeface="Source Sans Pro"/>
                <a:ea typeface="Source Sans Pro"/>
                <a:cs typeface="Source Sans Pro"/>
                <a:sym typeface="Source Sans Pro"/>
              </a:defRPr>
            </a:lvl1pPr>
            <a:lvl2pPr lvl="1" algn="r" rtl="0">
              <a:buNone/>
              <a:defRPr sz="1300" b="1">
                <a:solidFill>
                  <a:schemeClr val="accent1"/>
                </a:solidFill>
                <a:latin typeface="Source Sans Pro"/>
                <a:ea typeface="Source Sans Pro"/>
                <a:cs typeface="Source Sans Pro"/>
                <a:sym typeface="Source Sans Pro"/>
              </a:defRPr>
            </a:lvl2pPr>
            <a:lvl3pPr lvl="2" algn="r" rtl="0">
              <a:buNone/>
              <a:defRPr sz="1300" b="1">
                <a:solidFill>
                  <a:schemeClr val="accent1"/>
                </a:solidFill>
                <a:latin typeface="Source Sans Pro"/>
                <a:ea typeface="Source Sans Pro"/>
                <a:cs typeface="Source Sans Pro"/>
                <a:sym typeface="Source Sans Pro"/>
              </a:defRPr>
            </a:lvl3pPr>
            <a:lvl4pPr lvl="3" algn="r" rtl="0">
              <a:buNone/>
              <a:defRPr sz="1300" b="1">
                <a:solidFill>
                  <a:schemeClr val="accent1"/>
                </a:solidFill>
                <a:latin typeface="Source Sans Pro"/>
                <a:ea typeface="Source Sans Pro"/>
                <a:cs typeface="Source Sans Pro"/>
                <a:sym typeface="Source Sans Pro"/>
              </a:defRPr>
            </a:lvl4pPr>
            <a:lvl5pPr lvl="4" algn="r" rtl="0">
              <a:buNone/>
              <a:defRPr sz="1300" b="1">
                <a:solidFill>
                  <a:schemeClr val="accent1"/>
                </a:solidFill>
                <a:latin typeface="Source Sans Pro"/>
                <a:ea typeface="Source Sans Pro"/>
                <a:cs typeface="Source Sans Pro"/>
                <a:sym typeface="Source Sans Pro"/>
              </a:defRPr>
            </a:lvl5pPr>
            <a:lvl6pPr lvl="5" algn="r" rtl="0">
              <a:buNone/>
              <a:defRPr sz="1300" b="1">
                <a:solidFill>
                  <a:schemeClr val="accent1"/>
                </a:solidFill>
                <a:latin typeface="Source Sans Pro"/>
                <a:ea typeface="Source Sans Pro"/>
                <a:cs typeface="Source Sans Pro"/>
                <a:sym typeface="Source Sans Pro"/>
              </a:defRPr>
            </a:lvl6pPr>
            <a:lvl7pPr lvl="6" algn="r" rtl="0">
              <a:buNone/>
              <a:defRPr sz="1300" b="1">
                <a:solidFill>
                  <a:schemeClr val="accent1"/>
                </a:solidFill>
                <a:latin typeface="Source Sans Pro"/>
                <a:ea typeface="Source Sans Pro"/>
                <a:cs typeface="Source Sans Pro"/>
                <a:sym typeface="Source Sans Pro"/>
              </a:defRPr>
            </a:lvl7pPr>
            <a:lvl8pPr lvl="7" algn="r" rtl="0">
              <a:buNone/>
              <a:defRPr sz="1300" b="1">
                <a:solidFill>
                  <a:schemeClr val="accent1"/>
                </a:solidFill>
                <a:latin typeface="Source Sans Pro"/>
                <a:ea typeface="Source Sans Pro"/>
                <a:cs typeface="Source Sans Pro"/>
                <a:sym typeface="Source Sans Pro"/>
              </a:defRPr>
            </a:lvl8pPr>
            <a:lvl9pPr lvl="8" algn="r" rtl="0">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nlam1102/vispamdetection"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33.gif"/><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www.foody.vn/ho-chi-minh/dia-diem?vt=row&amp;st=%7bst%7d&amp;dt=%7bdist%7d&amp;page=%7bpage%7d"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gappapi.deliverynow.vn/api/delivery/get_detail?request_id=%7bshop_id%7d&amp;id_type=1" TargetMode="External"/><Relationship Id="rId4" Type="http://schemas.openxmlformats.org/officeDocument/2006/relationships/hyperlink" Target="https://gappapi.deliverynow.vn/api/dish/get_delivery_dishes?request_id=%7bshop_id%7d&amp;id_type=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3"/>
          <p:cNvSpPr txBox="1">
            <a:spLocks noGrp="1"/>
          </p:cNvSpPr>
          <p:nvPr>
            <p:ph type="ctrTitle"/>
          </p:nvPr>
        </p:nvSpPr>
        <p:spPr>
          <a:xfrm>
            <a:off x="2255400" y="870875"/>
            <a:ext cx="46332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0">
                <a:solidFill>
                  <a:srgbClr val="1C4587"/>
                </a:solidFill>
              </a:rPr>
              <a:t>Báo cáo</a:t>
            </a:r>
            <a:endParaRPr sz="7000">
              <a:solidFill>
                <a:srgbClr val="1C4587"/>
              </a:solidFill>
            </a:endParaRPr>
          </a:p>
        </p:txBody>
      </p:sp>
      <p:sp>
        <p:nvSpPr>
          <p:cNvPr id="91" name="Google Shape;91;p13"/>
          <p:cNvSpPr txBox="1">
            <a:spLocks noGrp="1"/>
          </p:cNvSpPr>
          <p:nvPr>
            <p:ph type="ctrTitle"/>
          </p:nvPr>
        </p:nvSpPr>
        <p:spPr>
          <a:xfrm>
            <a:off x="1496325" y="2343150"/>
            <a:ext cx="6259200" cy="1366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700">
                <a:solidFill>
                  <a:srgbClr val="1C4587"/>
                </a:solidFill>
                <a:highlight>
                  <a:schemeClr val="lt1"/>
                </a:highlight>
              </a:rPr>
              <a:t>Báo cáo về việc thu thập &amp; phân tích dữ liệu</a:t>
            </a:r>
            <a:endParaRPr sz="2700">
              <a:solidFill>
                <a:srgbClr val="1C4587"/>
              </a:solidFill>
              <a:highlight>
                <a:schemeClr val="lt1"/>
              </a:highlight>
            </a:endParaRPr>
          </a:p>
        </p:txBody>
      </p:sp>
      <p:sp>
        <p:nvSpPr>
          <p:cNvPr id="92" name="Google Shape;92;p13"/>
          <p:cNvSpPr txBox="1"/>
          <p:nvPr/>
        </p:nvSpPr>
        <p:spPr>
          <a:xfrm>
            <a:off x="270125" y="4125925"/>
            <a:ext cx="3386100" cy="83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rgbClr val="1C4587"/>
                </a:solidFill>
                <a:latin typeface="Merriweather"/>
                <a:ea typeface="Merriweather"/>
                <a:cs typeface="Merriweather"/>
                <a:sym typeface="Merriweather"/>
              </a:rPr>
              <a:t>Group: Smallfoot</a:t>
            </a:r>
            <a:endParaRPr sz="2200" b="1">
              <a:solidFill>
                <a:srgbClr val="1C4587"/>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55" name="Google Shape;155;p22"/>
          <p:cNvSpPr txBox="1">
            <a:spLocks noGrp="1"/>
          </p:cNvSpPr>
          <p:nvPr>
            <p:ph type="title"/>
          </p:nvPr>
        </p:nvSpPr>
        <p:spPr>
          <a:xfrm>
            <a:off x="169462" y="-14764"/>
            <a:ext cx="7571700" cy="702600"/>
          </a:xfrm>
          <a:prstGeom prst="rect">
            <a:avLst/>
          </a:prstGeom>
        </p:spPr>
        <p:txBody>
          <a:bodyPr spcFirstLastPara="1" wrap="square" lIns="91425" tIns="91425" rIns="91425" bIns="91425" anchor="b" anchorCtr="0">
            <a:noAutofit/>
          </a:bodyPr>
          <a:lstStyle/>
          <a:p>
            <a:pPr marL="457200" lvl="0" indent="-355600" algn="l" rtl="0">
              <a:spcBef>
                <a:spcPts val="0"/>
              </a:spcBef>
              <a:spcAft>
                <a:spcPts val="0"/>
              </a:spcAft>
              <a:buClr>
                <a:srgbClr val="1C4587"/>
              </a:buClr>
              <a:buSzPts val="2000"/>
              <a:buAutoNum type="arabicPeriod"/>
            </a:pPr>
            <a:r>
              <a:rPr lang="en" b="1">
                <a:solidFill>
                  <a:srgbClr val="1C4587"/>
                </a:solidFill>
              </a:rPr>
              <a:t>Thống kê số quán ăn ở từng quận</a:t>
            </a:r>
            <a:endParaRPr b="1">
              <a:solidFill>
                <a:srgbClr val="1C4587"/>
              </a:solidFill>
            </a:endParaRPr>
          </a:p>
        </p:txBody>
      </p:sp>
      <p:sp>
        <p:nvSpPr>
          <p:cNvPr id="156" name="Google Shape;156;p22"/>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8" name="Google Shape;158;p22"/>
          <p:cNvSpPr txBox="1"/>
          <p:nvPr/>
        </p:nvSpPr>
        <p:spPr>
          <a:xfrm>
            <a:off x="6097384" y="954400"/>
            <a:ext cx="2855700" cy="13053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dk1"/>
              </a:buClr>
              <a:buSzPts val="1300"/>
              <a:buFont typeface="Roboto Slab"/>
              <a:buChar char="●"/>
            </a:pPr>
            <a:r>
              <a:rPr lang="en" sz="1300">
                <a:solidFill>
                  <a:schemeClr val="dk1"/>
                </a:solidFill>
                <a:highlight>
                  <a:schemeClr val="lt1"/>
                </a:highlight>
                <a:latin typeface="Roboto Slab"/>
                <a:ea typeface="Roboto Slab"/>
                <a:cs typeface="Roboto Slab"/>
                <a:sym typeface="Roboto Slab"/>
              </a:rPr>
              <a:t>Đa phần các quán đặt mang đi (trừ quận 9)​</a:t>
            </a:r>
            <a:endParaRPr sz="1300">
              <a:solidFill>
                <a:schemeClr val="dk1"/>
              </a:solidFill>
              <a:highlight>
                <a:schemeClr val="lt1"/>
              </a:highlight>
              <a:latin typeface="Roboto Slab"/>
              <a:ea typeface="Roboto Slab"/>
              <a:cs typeface="Roboto Slab"/>
              <a:sym typeface="Roboto Slab"/>
            </a:endParaRPr>
          </a:p>
          <a:p>
            <a:pPr marL="457200" lvl="0" indent="-311150" algn="l" rtl="0">
              <a:lnSpc>
                <a:spcPct val="115000"/>
              </a:lnSpc>
              <a:spcBef>
                <a:spcPts val="0"/>
              </a:spcBef>
              <a:spcAft>
                <a:spcPts val="0"/>
              </a:spcAft>
              <a:buClr>
                <a:schemeClr val="dk1"/>
              </a:buClr>
              <a:buSzPts val="1300"/>
              <a:buFont typeface="Roboto Slab"/>
              <a:buChar char="●"/>
            </a:pPr>
            <a:r>
              <a:rPr lang="en" sz="1300">
                <a:solidFill>
                  <a:schemeClr val="dk1"/>
                </a:solidFill>
                <a:highlight>
                  <a:schemeClr val="lt1"/>
                </a:highlight>
                <a:latin typeface="Roboto Slab"/>
                <a:ea typeface="Roboto Slab"/>
                <a:cs typeface="Roboto Slab"/>
                <a:sym typeface="Roboto Slab"/>
              </a:rPr>
              <a:t>Hơn nửa các quận có từ 2000 quán trở lên</a:t>
            </a:r>
            <a:endParaRPr sz="1300">
              <a:solidFill>
                <a:schemeClr val="dk1"/>
              </a:solidFill>
              <a:highlight>
                <a:schemeClr val="lt1"/>
              </a:highlight>
              <a:latin typeface="Roboto Slab"/>
              <a:ea typeface="Roboto Slab"/>
              <a:cs typeface="Roboto Slab"/>
              <a:sym typeface="Roboto Slab"/>
            </a:endParaRPr>
          </a:p>
          <a:p>
            <a:pPr marL="0" lvl="0" indent="0" algn="l" rtl="0">
              <a:spcBef>
                <a:spcPts val="0"/>
              </a:spcBef>
              <a:spcAft>
                <a:spcPts val="0"/>
              </a:spcAft>
              <a:buNone/>
            </a:pPr>
            <a:endParaRPr sz="1300">
              <a:solidFill>
                <a:schemeClr val="dk1"/>
              </a:solidFill>
              <a:highlight>
                <a:schemeClr val="lt1"/>
              </a:highlight>
              <a:latin typeface="Roboto Slab"/>
              <a:ea typeface="Roboto Slab"/>
              <a:cs typeface="Roboto Slab"/>
              <a:sym typeface="Roboto Slab"/>
            </a:endParaRPr>
          </a:p>
        </p:txBody>
      </p:sp>
      <p:pic>
        <p:nvPicPr>
          <p:cNvPr id="7" name="Picture 6">
            <a:extLst>
              <a:ext uri="{FF2B5EF4-FFF2-40B4-BE49-F238E27FC236}">
                <a16:creationId xmlns:a16="http://schemas.microsoft.com/office/drawing/2014/main" id="{CD80988F-BC84-87CB-75B0-EB2201F2153F}"/>
              </a:ext>
            </a:extLst>
          </p:cNvPr>
          <p:cNvPicPr>
            <a:picLocks noChangeAspect="1"/>
          </p:cNvPicPr>
          <p:nvPr/>
        </p:nvPicPr>
        <p:blipFill>
          <a:blip r:embed="rId3"/>
          <a:stretch>
            <a:fillRect/>
          </a:stretch>
        </p:blipFill>
        <p:spPr>
          <a:xfrm>
            <a:off x="139318" y="738002"/>
            <a:ext cx="6193830" cy="39060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64" name="Google Shape;164;p23"/>
          <p:cNvSpPr txBox="1">
            <a:spLocks noGrp="1"/>
          </p:cNvSpPr>
          <p:nvPr>
            <p:ph type="title"/>
          </p:nvPr>
        </p:nvSpPr>
        <p:spPr>
          <a:xfrm>
            <a:off x="384216"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1C4587"/>
                </a:solidFill>
              </a:rPr>
              <a:t>2. Phân tích những quán có mã giảm giá</a:t>
            </a:r>
            <a:endParaRPr b="1">
              <a:solidFill>
                <a:srgbClr val="1C4587"/>
              </a:solidFill>
            </a:endParaRPr>
          </a:p>
        </p:txBody>
      </p:sp>
      <p:sp>
        <p:nvSpPr>
          <p:cNvPr id="165" name="Google Shape;165;p23"/>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 name="Google Shape;166;p23"/>
          <p:cNvSpPr txBox="1"/>
          <p:nvPr/>
        </p:nvSpPr>
        <p:spPr>
          <a:xfrm>
            <a:off x="641018" y="683349"/>
            <a:ext cx="34170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C4587"/>
                </a:solidFill>
                <a:highlight>
                  <a:schemeClr val="lt1"/>
                </a:highlight>
                <a:latin typeface="Roboto Slab"/>
                <a:ea typeface="Roboto Slab"/>
                <a:cs typeface="Roboto Slab"/>
                <a:sym typeface="Roboto Slab"/>
              </a:rPr>
              <a:t>2.1. Số lượng mã giảm giá</a:t>
            </a:r>
            <a:endParaRPr sz="1600" b="1">
              <a:solidFill>
                <a:schemeClr val="dk1"/>
              </a:solidFill>
              <a:highlight>
                <a:schemeClr val="lt1"/>
              </a:highlight>
              <a:latin typeface="Roboto Slab"/>
              <a:ea typeface="Roboto Slab"/>
              <a:cs typeface="Roboto Slab"/>
              <a:sym typeface="Roboto Slab"/>
            </a:endParaRPr>
          </a:p>
        </p:txBody>
      </p:sp>
      <p:sp>
        <p:nvSpPr>
          <p:cNvPr id="168" name="Google Shape;168;p23"/>
          <p:cNvSpPr txBox="1"/>
          <p:nvPr/>
        </p:nvSpPr>
        <p:spPr>
          <a:xfrm>
            <a:off x="4946833" y="2605704"/>
            <a:ext cx="3523930" cy="844816"/>
          </a:xfrm>
          <a:prstGeom prst="rect">
            <a:avLst/>
          </a:prstGeom>
          <a:noFill/>
          <a:ln>
            <a:noFill/>
          </a:ln>
        </p:spPr>
        <p:txBody>
          <a:bodyPr spcFirstLastPara="1" wrap="square" lIns="91425" tIns="91425" rIns="91425" bIns="91425" anchor="t" anchorCtr="0">
            <a:spAutoFit/>
          </a:bodyPr>
          <a:lstStyle/>
          <a:p>
            <a:pPr marL="171450" lvl="0" indent="-171450" algn="l" rtl="0">
              <a:lnSpc>
                <a:spcPct val="115000"/>
              </a:lnSpc>
              <a:spcBef>
                <a:spcPts val="0"/>
              </a:spcBef>
              <a:spcAft>
                <a:spcPts val="0"/>
              </a:spcAft>
              <a:buFont typeface="Arial" panose="020B0604020202020204" pitchFamily="34" charset="0"/>
              <a:buChar char="•"/>
            </a:pPr>
            <a:r>
              <a:rPr lang="en" sz="1300">
                <a:solidFill>
                  <a:schemeClr val="dk1"/>
                </a:solidFill>
                <a:highlight>
                  <a:schemeClr val="lt1"/>
                </a:highlight>
                <a:latin typeface="Roboto Slab"/>
                <a:ea typeface="Roboto Slab"/>
                <a:cs typeface="Roboto Slab"/>
                <a:sym typeface="Roboto Slab"/>
              </a:rPr>
              <a:t>​Đa phần các quán có 1 mã giảm giá; đứng thứ 2 là số quán có 2 mã giảm giá​</a:t>
            </a:r>
            <a:endParaRPr sz="1300">
              <a:solidFill>
                <a:schemeClr val="dk1"/>
              </a:solidFill>
              <a:highlight>
                <a:schemeClr val="lt1"/>
              </a:highlight>
              <a:latin typeface="Roboto Slab"/>
              <a:ea typeface="Roboto Slab"/>
              <a:cs typeface="Roboto Slab"/>
              <a:sym typeface="Roboto Slab"/>
            </a:endParaRPr>
          </a:p>
          <a:p>
            <a:pPr marL="0" lvl="0" indent="0" algn="l" rtl="0">
              <a:spcBef>
                <a:spcPts val="0"/>
              </a:spcBef>
              <a:spcAft>
                <a:spcPts val="0"/>
              </a:spcAft>
              <a:buNone/>
            </a:pPr>
            <a:endParaRPr sz="1300">
              <a:solidFill>
                <a:schemeClr val="dk1"/>
              </a:solidFill>
              <a:highlight>
                <a:schemeClr val="lt1"/>
              </a:highlight>
              <a:latin typeface="Roboto Slab"/>
              <a:ea typeface="Roboto Slab"/>
              <a:cs typeface="Roboto Slab"/>
              <a:sym typeface="Roboto Slab"/>
            </a:endParaRPr>
          </a:p>
        </p:txBody>
      </p:sp>
      <p:pic>
        <p:nvPicPr>
          <p:cNvPr id="2" name="Picture 1">
            <a:extLst>
              <a:ext uri="{FF2B5EF4-FFF2-40B4-BE49-F238E27FC236}">
                <a16:creationId xmlns:a16="http://schemas.microsoft.com/office/drawing/2014/main" id="{7CA3020E-2EA1-84CB-B251-78783C876FA4}"/>
              </a:ext>
            </a:extLst>
          </p:cNvPr>
          <p:cNvPicPr>
            <a:picLocks noChangeAspect="1"/>
          </p:cNvPicPr>
          <p:nvPr/>
        </p:nvPicPr>
        <p:blipFill>
          <a:blip r:embed="rId3"/>
          <a:stretch>
            <a:fillRect/>
          </a:stretch>
        </p:blipFill>
        <p:spPr>
          <a:xfrm>
            <a:off x="465266" y="1181750"/>
            <a:ext cx="4117073" cy="36927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5" name="Rectangle 14">
            <a:extLst>
              <a:ext uri="{FF2B5EF4-FFF2-40B4-BE49-F238E27FC236}">
                <a16:creationId xmlns:a16="http://schemas.microsoft.com/office/drawing/2014/main" id="{8ACB8C1F-F177-4B38-6871-3FE1CCCF241C}"/>
              </a:ext>
            </a:extLst>
          </p:cNvPr>
          <p:cNvSpPr/>
          <p:nvPr/>
        </p:nvSpPr>
        <p:spPr>
          <a:xfrm>
            <a:off x="4517125" y="1463870"/>
            <a:ext cx="3985750" cy="337343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ABFEB2-95EF-2B04-EA07-6D29C04FC9C8}"/>
              </a:ext>
            </a:extLst>
          </p:cNvPr>
          <p:cNvSpPr/>
          <p:nvPr/>
        </p:nvSpPr>
        <p:spPr>
          <a:xfrm>
            <a:off x="641125" y="1463870"/>
            <a:ext cx="3664926" cy="3403530"/>
          </a:xfrm>
          <a:prstGeom prst="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p2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74" name="Google Shape;174;p24"/>
          <p:cNvSpPr txBox="1">
            <a:spLocks noGrp="1"/>
          </p:cNvSpPr>
          <p:nvPr>
            <p:ph type="title"/>
          </p:nvPr>
        </p:nvSpPr>
        <p:spPr>
          <a:xfrm>
            <a:off x="173201" y="-5615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1C4587"/>
                </a:solidFill>
              </a:rPr>
              <a:t>2. Phân tích những quán có mã giảm giá</a:t>
            </a:r>
            <a:endParaRPr b="1">
              <a:solidFill>
                <a:srgbClr val="1C4587"/>
              </a:solidFill>
            </a:endParaRPr>
          </a:p>
        </p:txBody>
      </p:sp>
      <p:sp>
        <p:nvSpPr>
          <p:cNvPr id="176" name="Google Shape;176;p24"/>
          <p:cNvSpPr txBox="1"/>
          <p:nvPr/>
        </p:nvSpPr>
        <p:spPr>
          <a:xfrm>
            <a:off x="423138" y="504238"/>
            <a:ext cx="7071825" cy="553968"/>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b="1">
                <a:solidFill>
                  <a:srgbClr val="1C4587"/>
                </a:solidFill>
                <a:highlight>
                  <a:schemeClr val="lt1"/>
                </a:highlight>
                <a:latin typeface="Roboto Slab"/>
                <a:ea typeface="Roboto Slab"/>
                <a:cs typeface="Roboto Slab"/>
                <a:sym typeface="Roboto Slab"/>
              </a:rPr>
              <a:t>2.2. Các mã có mệnh giá giảm giá là bao nhiêu tiền ?</a:t>
            </a:r>
            <a:endParaRPr sz="1600" b="1">
              <a:solidFill>
                <a:srgbClr val="1C4587"/>
              </a:solidFill>
              <a:highlight>
                <a:schemeClr val="lt1"/>
              </a:highlight>
              <a:latin typeface="Roboto Slab"/>
              <a:ea typeface="Roboto Slab"/>
              <a:cs typeface="Roboto Slab"/>
              <a:sym typeface="Roboto Slab"/>
            </a:endParaRPr>
          </a:p>
        </p:txBody>
      </p:sp>
      <p:sp>
        <p:nvSpPr>
          <p:cNvPr id="180" name="Google Shape;180;p24"/>
          <p:cNvSpPr txBox="1"/>
          <p:nvPr/>
        </p:nvSpPr>
        <p:spPr>
          <a:xfrm>
            <a:off x="641125" y="4294250"/>
            <a:ext cx="387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Roboto Slab"/>
                <a:ea typeface="Roboto Slab"/>
                <a:cs typeface="Roboto Slab"/>
                <a:sym typeface="Roboto Slab"/>
              </a:rPr>
              <a:t>Hơn 99% các quán có mã giảm giá tối đa 30K, còn lại là 1 số mã giảm khác</a:t>
            </a:r>
            <a:endParaRPr sz="1200">
              <a:latin typeface="Roboto Slab"/>
              <a:ea typeface="Roboto Slab"/>
              <a:cs typeface="Roboto Slab"/>
              <a:sym typeface="Roboto Slab"/>
            </a:endParaRPr>
          </a:p>
        </p:txBody>
      </p:sp>
      <p:sp>
        <p:nvSpPr>
          <p:cNvPr id="181" name="Google Shape;181;p24"/>
          <p:cNvSpPr txBox="1"/>
          <p:nvPr/>
        </p:nvSpPr>
        <p:spPr>
          <a:xfrm>
            <a:off x="4572000" y="4283200"/>
            <a:ext cx="4130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highlight>
                  <a:schemeClr val="lt1"/>
                </a:highlight>
                <a:latin typeface="Roboto Slab"/>
                <a:ea typeface="Roboto Slab"/>
                <a:cs typeface="Roboto Slab"/>
                <a:sym typeface="Roboto Slab"/>
              </a:rPr>
              <a:t>&lt;1% các quán còn lại có 1 mã giảm giá 10k, 40k, 100k, 250k và 50k (với mã 50k thì có 2 quán ăn)​</a:t>
            </a:r>
            <a:endParaRPr sz="1200">
              <a:solidFill>
                <a:schemeClr val="dk1"/>
              </a:solidFill>
              <a:highlight>
                <a:schemeClr val="lt1"/>
              </a:highlight>
              <a:latin typeface="Roboto Slab"/>
              <a:ea typeface="Roboto Slab"/>
              <a:cs typeface="Roboto Slab"/>
              <a:sym typeface="Roboto Slab"/>
            </a:endParaRPr>
          </a:p>
        </p:txBody>
      </p:sp>
      <p:sp>
        <p:nvSpPr>
          <p:cNvPr id="2" name="TextBox 1">
            <a:extLst>
              <a:ext uri="{FF2B5EF4-FFF2-40B4-BE49-F238E27FC236}">
                <a16:creationId xmlns:a16="http://schemas.microsoft.com/office/drawing/2014/main" id="{9432B8DA-9341-AB9D-5B31-1EDFB271B671}"/>
              </a:ext>
            </a:extLst>
          </p:cNvPr>
          <p:cNvSpPr txBox="1"/>
          <p:nvPr/>
        </p:nvSpPr>
        <p:spPr>
          <a:xfrm>
            <a:off x="808101" y="1017351"/>
            <a:ext cx="3497950" cy="307777"/>
          </a:xfrm>
          <a:prstGeom prst="rect">
            <a:avLst/>
          </a:prstGeom>
          <a:noFill/>
        </p:spPr>
        <p:txBody>
          <a:bodyPr wrap="square" rtlCol="0">
            <a:spAutoFit/>
          </a:bodyPr>
          <a:lstStyle/>
          <a:p>
            <a:pPr marL="285750" indent="-285750">
              <a:buFont typeface="Arial" panose="020B0604020202020204" pitchFamily="34" charset="0"/>
              <a:buChar char="•"/>
            </a:pPr>
            <a:r>
              <a:rPr lang="vi-VN" sz="1400">
                <a:solidFill>
                  <a:schemeClr val="dk1"/>
                </a:solidFill>
                <a:highlight>
                  <a:schemeClr val="lt1"/>
                </a:highlight>
                <a:latin typeface="Roboto Slab"/>
                <a:ea typeface="Roboto Slab"/>
                <a:cs typeface="Roboto Slab"/>
                <a:sym typeface="Roboto Slab"/>
              </a:rPr>
              <a:t>Xét các quán có 1 mã giảm:</a:t>
            </a:r>
          </a:p>
        </p:txBody>
      </p:sp>
      <p:pic>
        <p:nvPicPr>
          <p:cNvPr id="12" name="Picture 11">
            <a:extLst>
              <a:ext uri="{FF2B5EF4-FFF2-40B4-BE49-F238E27FC236}">
                <a16:creationId xmlns:a16="http://schemas.microsoft.com/office/drawing/2014/main" id="{531459E1-AAC3-7B20-D10E-25B7B1371B27}"/>
              </a:ext>
            </a:extLst>
          </p:cNvPr>
          <p:cNvPicPr>
            <a:picLocks noChangeAspect="1"/>
          </p:cNvPicPr>
          <p:nvPr/>
        </p:nvPicPr>
        <p:blipFill>
          <a:blip r:embed="rId3"/>
          <a:stretch>
            <a:fillRect/>
          </a:stretch>
        </p:blipFill>
        <p:spPr>
          <a:xfrm>
            <a:off x="1224066" y="1542992"/>
            <a:ext cx="2789076" cy="2751258"/>
          </a:xfrm>
          <a:prstGeom prst="rect">
            <a:avLst/>
          </a:prstGeom>
        </p:spPr>
      </p:pic>
      <p:pic>
        <p:nvPicPr>
          <p:cNvPr id="14" name="Picture 2">
            <a:extLst>
              <a:ext uri="{FF2B5EF4-FFF2-40B4-BE49-F238E27FC236}">
                <a16:creationId xmlns:a16="http://schemas.microsoft.com/office/drawing/2014/main" id="{3DA4EFE7-3497-9CE2-952E-99C406B323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114"/>
          <a:stretch/>
        </p:blipFill>
        <p:spPr bwMode="auto">
          <a:xfrm>
            <a:off x="4837951" y="1523942"/>
            <a:ext cx="3245614" cy="2725485"/>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87" name="Google Shape;187;p25"/>
          <p:cNvSpPr txBox="1">
            <a:spLocks noGrp="1"/>
          </p:cNvSpPr>
          <p:nvPr>
            <p:ph type="title"/>
          </p:nvPr>
        </p:nvSpPr>
        <p:spPr>
          <a:xfrm>
            <a:off x="300375"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1C4587"/>
                </a:solidFill>
              </a:rPr>
              <a:t>2. Phân tích những quán có mã giảm giá</a:t>
            </a:r>
            <a:endParaRPr b="1">
              <a:solidFill>
                <a:srgbClr val="1C4587"/>
              </a:solidFill>
            </a:endParaRPr>
          </a:p>
        </p:txBody>
      </p:sp>
      <p:sp>
        <p:nvSpPr>
          <p:cNvPr id="188" name="Google Shape;188;p25"/>
          <p:cNvSpPr txBox="1"/>
          <p:nvPr/>
        </p:nvSpPr>
        <p:spPr>
          <a:xfrm>
            <a:off x="557700" y="651881"/>
            <a:ext cx="468105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C4587"/>
                </a:solidFill>
                <a:highlight>
                  <a:schemeClr val="lt1"/>
                </a:highlight>
                <a:latin typeface="Roboto Slab"/>
                <a:ea typeface="Roboto Slab"/>
                <a:cs typeface="Roboto Slab"/>
                <a:sym typeface="Roboto Slab"/>
              </a:rPr>
              <a:t>2.2. Các mã có mệnh giá giảm bao nhiêu tiền ?</a:t>
            </a:r>
            <a:endParaRPr sz="1600" b="1">
              <a:solidFill>
                <a:srgbClr val="1C4587"/>
              </a:solidFill>
              <a:highlight>
                <a:schemeClr val="lt1"/>
              </a:highlight>
              <a:latin typeface="Roboto Slab"/>
              <a:ea typeface="Roboto Slab"/>
              <a:cs typeface="Roboto Slab"/>
              <a:sym typeface="Roboto Slab"/>
            </a:endParaRPr>
          </a:p>
        </p:txBody>
      </p:sp>
      <p:sp>
        <p:nvSpPr>
          <p:cNvPr id="2" name="TextBox 1">
            <a:extLst>
              <a:ext uri="{FF2B5EF4-FFF2-40B4-BE49-F238E27FC236}">
                <a16:creationId xmlns:a16="http://schemas.microsoft.com/office/drawing/2014/main" id="{48A24C07-C868-FD69-179C-D3A1DCAAE3C5}"/>
              </a:ext>
            </a:extLst>
          </p:cNvPr>
          <p:cNvSpPr txBox="1"/>
          <p:nvPr/>
        </p:nvSpPr>
        <p:spPr>
          <a:xfrm>
            <a:off x="803421" y="1046704"/>
            <a:ext cx="3638550" cy="307777"/>
          </a:xfrm>
          <a:prstGeom prst="rect">
            <a:avLst/>
          </a:prstGeom>
          <a:noFill/>
        </p:spPr>
        <p:txBody>
          <a:bodyPr wrap="square" rtlCol="0">
            <a:spAutoFit/>
          </a:bodyPr>
          <a:lstStyle/>
          <a:p>
            <a:pPr marL="285750" indent="-285750">
              <a:buFont typeface="Arial" panose="020B0604020202020204" pitchFamily="34" charset="0"/>
              <a:buChar char="•"/>
            </a:pPr>
            <a:r>
              <a:rPr lang="vi-VN" sz="1400">
                <a:solidFill>
                  <a:schemeClr val="dk1"/>
                </a:solidFill>
                <a:highlight>
                  <a:schemeClr val="lt1"/>
                </a:highlight>
                <a:latin typeface="Roboto Slab"/>
                <a:ea typeface="Roboto Slab"/>
                <a:cs typeface="Roboto Slab"/>
                <a:sym typeface="Roboto Slab"/>
              </a:rPr>
              <a:t>Xét các quán có 2 mã giảm</a:t>
            </a:r>
          </a:p>
        </p:txBody>
      </p:sp>
      <p:pic>
        <p:nvPicPr>
          <p:cNvPr id="24" name="Picture 23">
            <a:extLst>
              <a:ext uri="{FF2B5EF4-FFF2-40B4-BE49-F238E27FC236}">
                <a16:creationId xmlns:a16="http://schemas.microsoft.com/office/drawing/2014/main" id="{130852BF-745B-AC99-6226-426C44FFC901}"/>
              </a:ext>
            </a:extLst>
          </p:cNvPr>
          <p:cNvPicPr>
            <a:picLocks noChangeAspect="1"/>
          </p:cNvPicPr>
          <p:nvPr/>
        </p:nvPicPr>
        <p:blipFill>
          <a:blip r:embed="rId3"/>
          <a:stretch>
            <a:fillRect/>
          </a:stretch>
        </p:blipFill>
        <p:spPr>
          <a:xfrm>
            <a:off x="717311" y="1426842"/>
            <a:ext cx="7709377" cy="30647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95" name="Google Shape;195;p26"/>
          <p:cNvSpPr txBox="1">
            <a:spLocks noGrp="1"/>
          </p:cNvSpPr>
          <p:nvPr>
            <p:ph type="title"/>
          </p:nvPr>
        </p:nvSpPr>
        <p:spPr>
          <a:xfrm>
            <a:off x="246217" y="-1677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1C4587"/>
                </a:solidFill>
              </a:rPr>
              <a:t>2. Phân tích những quán có mã giảm giá</a:t>
            </a:r>
            <a:endParaRPr b="1">
              <a:solidFill>
                <a:srgbClr val="1C4587"/>
              </a:solidFill>
            </a:endParaRPr>
          </a:p>
        </p:txBody>
      </p:sp>
      <p:sp>
        <p:nvSpPr>
          <p:cNvPr id="197" name="Google Shape;197;p26"/>
          <p:cNvSpPr txBox="1"/>
          <p:nvPr/>
        </p:nvSpPr>
        <p:spPr>
          <a:xfrm>
            <a:off x="500340" y="665729"/>
            <a:ext cx="6171765"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C4587"/>
                </a:solidFill>
                <a:highlight>
                  <a:schemeClr val="lt1"/>
                </a:highlight>
                <a:latin typeface="Roboto Slab"/>
                <a:ea typeface="Roboto Slab"/>
                <a:cs typeface="Roboto Slab"/>
                <a:sym typeface="Roboto Slab"/>
              </a:rPr>
              <a:t>2.3. Để áp dụng mã thì đơn hàng tối thiểu bao nhiêu tiền ?</a:t>
            </a:r>
            <a:endParaRPr sz="1600" b="1">
              <a:solidFill>
                <a:schemeClr val="dk1"/>
              </a:solidFill>
              <a:highlight>
                <a:schemeClr val="lt1"/>
              </a:highlight>
              <a:latin typeface="Roboto Slab"/>
              <a:ea typeface="Roboto Slab"/>
              <a:cs typeface="Roboto Slab"/>
              <a:sym typeface="Roboto Slab"/>
            </a:endParaRPr>
          </a:p>
        </p:txBody>
      </p:sp>
      <p:sp>
        <p:nvSpPr>
          <p:cNvPr id="199" name="Google Shape;199;p26"/>
          <p:cNvSpPr txBox="1"/>
          <p:nvPr/>
        </p:nvSpPr>
        <p:spPr>
          <a:xfrm>
            <a:off x="500340" y="1294470"/>
            <a:ext cx="4056266" cy="1423436"/>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Roboto Slab"/>
              <a:buChar char="●"/>
            </a:pPr>
            <a:r>
              <a:rPr lang="en">
                <a:solidFill>
                  <a:schemeClr val="dk1"/>
                </a:solidFill>
                <a:highlight>
                  <a:schemeClr val="lt1"/>
                </a:highlight>
                <a:latin typeface="Roboto Slab"/>
                <a:ea typeface="Roboto Slab"/>
                <a:cs typeface="Roboto Slab"/>
                <a:sym typeface="Roboto Slab"/>
              </a:rPr>
              <a:t>Đa phần đơn hàng tối thiểu gần 50k để nhận mã 30k; hoặc tối thiểu 80k để nhận mã 40k​</a:t>
            </a:r>
            <a:endParaRPr>
              <a:solidFill>
                <a:schemeClr val="dk1"/>
              </a:solidFill>
              <a:highlight>
                <a:schemeClr val="lt1"/>
              </a:highlight>
              <a:latin typeface="Roboto Slab"/>
              <a:ea typeface="Roboto Slab"/>
              <a:cs typeface="Roboto Slab"/>
              <a:sym typeface="Roboto Slab"/>
            </a:endParaRPr>
          </a:p>
          <a:p>
            <a:pPr marL="457200" lvl="0" indent="-304800" algn="l" rtl="0">
              <a:lnSpc>
                <a:spcPct val="115000"/>
              </a:lnSpc>
              <a:spcBef>
                <a:spcPts val="0"/>
              </a:spcBef>
              <a:spcAft>
                <a:spcPts val="0"/>
              </a:spcAft>
              <a:buClr>
                <a:schemeClr val="dk1"/>
              </a:buClr>
              <a:buSzPts val="1200"/>
              <a:buFont typeface="Roboto Slab"/>
              <a:buChar char="●"/>
            </a:pPr>
            <a:r>
              <a:rPr lang="en">
                <a:solidFill>
                  <a:schemeClr val="dk1"/>
                </a:solidFill>
                <a:highlight>
                  <a:schemeClr val="lt1"/>
                </a:highlight>
                <a:latin typeface="Roboto Slab"/>
                <a:ea typeface="Roboto Slab"/>
                <a:cs typeface="Roboto Slab"/>
                <a:sym typeface="Roboto Slab"/>
              </a:rPr>
              <a:t>Với 1 vài mã, đơn hang cần đạt tối thiểu 200k ​</a:t>
            </a:r>
            <a:endParaRPr>
              <a:solidFill>
                <a:schemeClr val="dk1"/>
              </a:solidFill>
              <a:highlight>
                <a:schemeClr val="lt1"/>
              </a:highlight>
              <a:latin typeface="Roboto Slab"/>
              <a:ea typeface="Roboto Slab"/>
              <a:cs typeface="Roboto Slab"/>
              <a:sym typeface="Roboto Slab"/>
            </a:endParaRPr>
          </a:p>
        </p:txBody>
      </p:sp>
      <p:pic>
        <p:nvPicPr>
          <p:cNvPr id="2" name="Picture 8">
            <a:extLst>
              <a:ext uri="{FF2B5EF4-FFF2-40B4-BE49-F238E27FC236}">
                <a16:creationId xmlns:a16="http://schemas.microsoft.com/office/drawing/2014/main" id="{805126C0-9BB1-A29F-C500-4A35EDD6D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0" y="1048961"/>
            <a:ext cx="4295449" cy="39286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18" name="Google Shape;218;p28"/>
          <p:cNvSpPr txBox="1">
            <a:spLocks noGrp="1"/>
          </p:cNvSpPr>
          <p:nvPr>
            <p:ph type="title"/>
          </p:nvPr>
        </p:nvSpPr>
        <p:spPr>
          <a:xfrm>
            <a:off x="424200" y="26146"/>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1C4587"/>
                </a:solidFill>
                <a:highlight>
                  <a:schemeClr val="lt1"/>
                </a:highlight>
              </a:rPr>
              <a:t>3.</a:t>
            </a:r>
            <a:r>
              <a:rPr lang="vi-VN" b="1">
                <a:solidFill>
                  <a:srgbClr val="1C4587"/>
                </a:solidFill>
                <a:highlight>
                  <a:schemeClr val="lt1"/>
                </a:highlight>
              </a:rPr>
              <a:t> </a:t>
            </a:r>
            <a:r>
              <a:rPr lang="en" b="1">
                <a:solidFill>
                  <a:srgbClr val="1C4587"/>
                </a:solidFill>
                <a:highlight>
                  <a:schemeClr val="lt1"/>
                </a:highlight>
              </a:rPr>
              <a:t>Tương quan giữa số đánh giá tốt và tổng số đánh giá</a:t>
            </a:r>
            <a:endParaRPr b="1">
              <a:solidFill>
                <a:srgbClr val="1C4587"/>
              </a:solidFill>
              <a:highlight>
                <a:schemeClr val="lt1"/>
              </a:highlight>
            </a:endParaRPr>
          </a:p>
        </p:txBody>
      </p:sp>
      <p:sp>
        <p:nvSpPr>
          <p:cNvPr id="219" name="Google Shape;219;p28"/>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20" name="Google Shape;220;p28"/>
          <p:cNvPicPr preferRelativeResize="0"/>
          <p:nvPr/>
        </p:nvPicPr>
        <p:blipFill>
          <a:blip r:embed="rId3">
            <a:alphaModFix/>
          </a:blip>
          <a:stretch>
            <a:fillRect/>
          </a:stretch>
        </p:blipFill>
        <p:spPr>
          <a:xfrm>
            <a:off x="4897292" y="858320"/>
            <a:ext cx="3398453" cy="3980380"/>
          </a:xfrm>
          <a:prstGeom prst="rect">
            <a:avLst/>
          </a:prstGeom>
          <a:noFill/>
          <a:ln>
            <a:noFill/>
          </a:ln>
        </p:spPr>
      </p:pic>
      <p:sp>
        <p:nvSpPr>
          <p:cNvPr id="221" name="Google Shape;221;p28"/>
          <p:cNvSpPr txBox="1"/>
          <p:nvPr/>
        </p:nvSpPr>
        <p:spPr>
          <a:xfrm>
            <a:off x="894789" y="858320"/>
            <a:ext cx="4002503" cy="1046410"/>
          </a:xfrm>
          <a:prstGeom prst="rect">
            <a:avLst/>
          </a:prstGeom>
          <a:noFill/>
          <a:ln>
            <a:noFill/>
          </a:ln>
        </p:spPr>
        <p:txBody>
          <a:bodyPr spcFirstLastPara="1" wrap="square" lIns="91425" tIns="91425" rIns="91425" bIns="91425" anchor="t" anchorCtr="0">
            <a:spAutoFit/>
          </a:bodyPr>
          <a:lstStyle/>
          <a:p>
            <a:pPr marL="171450" lvl="0" indent="-171450" algn="l" rtl="0">
              <a:spcBef>
                <a:spcPts val="0"/>
              </a:spcBef>
              <a:spcAft>
                <a:spcPts val="0"/>
              </a:spcAft>
              <a:buFont typeface="Arial" panose="020B0604020202020204" pitchFamily="34" charset="0"/>
              <a:buChar char="•"/>
            </a:pPr>
            <a:r>
              <a:rPr lang="vi-VN">
                <a:solidFill>
                  <a:schemeClr val="dk1"/>
                </a:solidFill>
                <a:highlight>
                  <a:schemeClr val="lt1"/>
                </a:highlight>
                <a:latin typeface="Roboto Slab"/>
                <a:ea typeface="Roboto Slab"/>
                <a:cs typeface="Roboto Slab"/>
                <a:sym typeface="Roboto Slab"/>
              </a:rPr>
              <a:t>Lý do: tương quan giữa số đánh giá tốt và tổng số đánh giá là cao nhất so với các tương quan còn lại​</a:t>
            </a:r>
          </a:p>
          <a:p>
            <a:pPr marL="0" lvl="0" indent="0" algn="l" rtl="0">
              <a:spcBef>
                <a:spcPts val="0"/>
              </a:spcBef>
              <a:spcAft>
                <a:spcPts val="0"/>
              </a:spcAft>
              <a:buNone/>
            </a:pPr>
            <a:endParaRPr lang="vi-VN">
              <a:solidFill>
                <a:schemeClr val="dk1"/>
              </a:solidFill>
              <a:highlight>
                <a:schemeClr val="lt1"/>
              </a:highlight>
              <a:latin typeface="Roboto Slab"/>
              <a:ea typeface="Roboto Slab"/>
              <a:cs typeface="Roboto Slab"/>
              <a:sym typeface="Roboto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29" name="Google Shape;229;p29"/>
          <p:cNvSpPr txBox="1"/>
          <p:nvPr/>
        </p:nvSpPr>
        <p:spPr>
          <a:xfrm>
            <a:off x="740850" y="3892136"/>
            <a:ext cx="3469200" cy="553968"/>
          </a:xfrm>
          <a:prstGeom prst="rect">
            <a:avLst/>
          </a:prstGeom>
          <a:noFill/>
          <a:ln>
            <a:noFill/>
          </a:ln>
        </p:spPr>
        <p:txBody>
          <a:bodyPr spcFirstLastPara="1" wrap="square" lIns="91425" tIns="91425" rIns="91425" bIns="91425" anchor="t" anchorCtr="0">
            <a:spAutoFit/>
          </a:bodyPr>
          <a:lstStyle/>
          <a:p>
            <a:pPr marL="323850" lvl="0" indent="-171450" algn="l" rtl="0">
              <a:spcBef>
                <a:spcPts val="0"/>
              </a:spcBef>
              <a:spcAft>
                <a:spcPts val="0"/>
              </a:spcAft>
              <a:buClr>
                <a:schemeClr val="dk1"/>
              </a:buClr>
              <a:buSzPts val="1200"/>
              <a:buFont typeface="Arial" panose="020B0604020202020204" pitchFamily="34" charset="0"/>
              <a:buChar char="•"/>
            </a:pPr>
            <a:r>
              <a:rPr lang="vi-VN" sz="1200">
                <a:solidFill>
                  <a:schemeClr val="dk1"/>
                </a:solidFill>
                <a:highlight>
                  <a:schemeClr val="lt1"/>
                </a:highlight>
                <a:latin typeface="Roboto Slab"/>
                <a:ea typeface="Roboto Slab"/>
                <a:cs typeface="Roboto Slab"/>
                <a:sym typeface="Roboto Slab"/>
              </a:rPr>
              <a:t>Đa phần theo mối quan hệ tuyến tính, một vài quán rớt ra khỏi xu hướng này​</a:t>
            </a:r>
          </a:p>
        </p:txBody>
      </p:sp>
      <p:sp>
        <p:nvSpPr>
          <p:cNvPr id="230" name="Google Shape;230;p29"/>
          <p:cNvSpPr txBox="1"/>
          <p:nvPr/>
        </p:nvSpPr>
        <p:spPr>
          <a:xfrm>
            <a:off x="4572000" y="3895636"/>
            <a:ext cx="4457700" cy="738633"/>
          </a:xfrm>
          <a:prstGeom prst="rect">
            <a:avLst/>
          </a:prstGeom>
          <a:noFill/>
          <a:ln>
            <a:noFill/>
          </a:ln>
        </p:spPr>
        <p:txBody>
          <a:bodyPr spcFirstLastPara="1" wrap="square" lIns="91425" tIns="91425" rIns="91425" bIns="91425" anchor="t" anchorCtr="0">
            <a:spAutoFit/>
          </a:bodyPr>
          <a:lstStyle/>
          <a:p>
            <a:pPr marL="323850" lvl="0" indent="-171450" algn="l" rtl="0">
              <a:spcBef>
                <a:spcPts val="0"/>
              </a:spcBef>
              <a:spcAft>
                <a:spcPts val="0"/>
              </a:spcAft>
              <a:buClr>
                <a:schemeClr val="dk1"/>
              </a:buClr>
              <a:buSzPts val="1200"/>
              <a:buFont typeface="Arial" panose="020B0604020202020204" pitchFamily="34" charset="0"/>
              <a:buChar char="•"/>
            </a:pPr>
            <a:r>
              <a:rPr lang="en" sz="1200">
                <a:solidFill>
                  <a:schemeClr val="dk1"/>
                </a:solidFill>
                <a:highlight>
                  <a:schemeClr val="lt1"/>
                </a:highlight>
                <a:latin typeface="Roboto Slab"/>
                <a:ea typeface="Roboto Slab"/>
                <a:cs typeface="Roboto Slab"/>
                <a:sym typeface="Roboto Slab"/>
              </a:rPr>
              <a:t>Gần theo phân phối chuẩn</a:t>
            </a:r>
            <a:endParaRPr sz="1200">
              <a:solidFill>
                <a:schemeClr val="dk1"/>
              </a:solidFill>
              <a:highlight>
                <a:schemeClr val="lt1"/>
              </a:highlight>
              <a:latin typeface="Roboto Slab"/>
              <a:ea typeface="Roboto Slab"/>
              <a:cs typeface="Roboto Slab"/>
              <a:sym typeface="Roboto Slab"/>
            </a:endParaRPr>
          </a:p>
          <a:p>
            <a:pPr marL="323850" lvl="0" indent="-171450" algn="l" rtl="0">
              <a:spcBef>
                <a:spcPts val="0"/>
              </a:spcBef>
              <a:spcAft>
                <a:spcPts val="0"/>
              </a:spcAft>
              <a:buClr>
                <a:schemeClr val="dk1"/>
              </a:buClr>
              <a:buSzPts val="1200"/>
              <a:buFont typeface="Arial" panose="020B0604020202020204" pitchFamily="34" charset="0"/>
              <a:buChar char="•"/>
            </a:pPr>
            <a:r>
              <a:rPr lang="en" sz="1200">
                <a:solidFill>
                  <a:schemeClr val="dk1"/>
                </a:solidFill>
                <a:highlight>
                  <a:schemeClr val="lt1"/>
                </a:highlight>
                <a:latin typeface="Roboto Slab"/>
                <a:ea typeface="Roboto Slab"/>
                <a:cs typeface="Roboto Slab"/>
                <a:sym typeface="Roboto Slab"/>
              </a:rPr>
              <a:t>Thấy có 2 trường hợp ngoại lai khi quán không có số đánh giá tốt hoặc tất cả đánh giá đều là đánh giá tốt</a:t>
            </a:r>
            <a:endParaRPr sz="1200">
              <a:solidFill>
                <a:schemeClr val="dk1"/>
              </a:solidFill>
              <a:highlight>
                <a:schemeClr val="lt1"/>
              </a:highlight>
              <a:latin typeface="Roboto Slab"/>
              <a:ea typeface="Roboto Slab"/>
              <a:cs typeface="Roboto Slab"/>
              <a:sym typeface="Roboto Slab"/>
            </a:endParaRPr>
          </a:p>
        </p:txBody>
      </p:sp>
      <p:pic>
        <p:nvPicPr>
          <p:cNvPr id="2" name="Picture 1">
            <a:extLst>
              <a:ext uri="{FF2B5EF4-FFF2-40B4-BE49-F238E27FC236}">
                <a16:creationId xmlns:a16="http://schemas.microsoft.com/office/drawing/2014/main" id="{13EA0AA8-6BE8-DAD0-675B-4D1A01AA3F2F}"/>
              </a:ext>
            </a:extLst>
          </p:cNvPr>
          <p:cNvPicPr>
            <a:picLocks noChangeAspect="1"/>
          </p:cNvPicPr>
          <p:nvPr/>
        </p:nvPicPr>
        <p:blipFill>
          <a:blip r:embed="rId3"/>
          <a:stretch>
            <a:fillRect/>
          </a:stretch>
        </p:blipFill>
        <p:spPr>
          <a:xfrm>
            <a:off x="626550" y="843584"/>
            <a:ext cx="3133364" cy="3048552"/>
          </a:xfrm>
          <a:prstGeom prst="rect">
            <a:avLst/>
          </a:prstGeom>
        </p:spPr>
      </p:pic>
      <p:sp>
        <p:nvSpPr>
          <p:cNvPr id="5" name="Google Shape;218;p28">
            <a:extLst>
              <a:ext uri="{FF2B5EF4-FFF2-40B4-BE49-F238E27FC236}">
                <a16:creationId xmlns:a16="http://schemas.microsoft.com/office/drawing/2014/main" id="{66682B97-1B56-AA06-381B-4564F2E883E8}"/>
              </a:ext>
            </a:extLst>
          </p:cNvPr>
          <p:cNvSpPr txBox="1">
            <a:spLocks noGrp="1"/>
          </p:cNvSpPr>
          <p:nvPr>
            <p:ph type="title"/>
          </p:nvPr>
        </p:nvSpPr>
        <p:spPr>
          <a:xfrm>
            <a:off x="424200" y="26146"/>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1C4587"/>
                </a:solidFill>
                <a:highlight>
                  <a:schemeClr val="lt1"/>
                </a:highlight>
              </a:rPr>
              <a:t>3.</a:t>
            </a:r>
            <a:r>
              <a:rPr lang="vi-VN" b="1">
                <a:solidFill>
                  <a:srgbClr val="1C4587"/>
                </a:solidFill>
                <a:highlight>
                  <a:schemeClr val="lt1"/>
                </a:highlight>
              </a:rPr>
              <a:t> </a:t>
            </a:r>
            <a:r>
              <a:rPr lang="en" b="1">
                <a:solidFill>
                  <a:srgbClr val="1C4587"/>
                </a:solidFill>
                <a:highlight>
                  <a:schemeClr val="lt1"/>
                </a:highlight>
              </a:rPr>
              <a:t>Tương quan giữa số đánh giá tốt và tổng số đánh giá</a:t>
            </a:r>
            <a:endParaRPr b="1">
              <a:solidFill>
                <a:srgbClr val="1C4587"/>
              </a:solidFill>
              <a:highlight>
                <a:schemeClr val="lt1"/>
              </a:highlight>
            </a:endParaRPr>
          </a:p>
        </p:txBody>
      </p:sp>
      <p:pic>
        <p:nvPicPr>
          <p:cNvPr id="6" name="Picture 5">
            <a:extLst>
              <a:ext uri="{FF2B5EF4-FFF2-40B4-BE49-F238E27FC236}">
                <a16:creationId xmlns:a16="http://schemas.microsoft.com/office/drawing/2014/main" id="{895EEE83-C706-8B4A-DA43-C761F2A2D119}"/>
              </a:ext>
            </a:extLst>
          </p:cNvPr>
          <p:cNvPicPr>
            <a:picLocks noChangeAspect="1"/>
          </p:cNvPicPr>
          <p:nvPr/>
        </p:nvPicPr>
        <p:blipFill>
          <a:blip r:embed="rId4"/>
          <a:stretch>
            <a:fillRect/>
          </a:stretch>
        </p:blipFill>
        <p:spPr>
          <a:xfrm>
            <a:off x="5030168" y="786164"/>
            <a:ext cx="3133364" cy="315238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37" name="Google Shape;237;p30"/>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8" name="Google Shape;238;p30"/>
          <p:cNvSpPr txBox="1"/>
          <p:nvPr/>
        </p:nvSpPr>
        <p:spPr>
          <a:xfrm>
            <a:off x="1072600" y="3488175"/>
            <a:ext cx="300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highlight>
                  <a:schemeClr val="lt1"/>
                </a:highlight>
                <a:latin typeface="Roboto Slab"/>
                <a:ea typeface="Roboto Slab"/>
                <a:cs typeface="Roboto Slab"/>
                <a:sym typeface="Roboto Slab"/>
              </a:rPr>
              <a:t>Đa phần theo mối quan hệ tuyến tính, một vài quán rớt ra khỏi xu hướng này</a:t>
            </a:r>
            <a:endParaRPr sz="1200">
              <a:solidFill>
                <a:schemeClr val="dk1"/>
              </a:solidFill>
              <a:highlight>
                <a:schemeClr val="lt1"/>
              </a:highlight>
              <a:latin typeface="Roboto Slab"/>
              <a:ea typeface="Roboto Slab"/>
              <a:cs typeface="Roboto Slab"/>
              <a:sym typeface="Roboto Slab"/>
            </a:endParaRPr>
          </a:p>
        </p:txBody>
      </p:sp>
      <p:sp>
        <p:nvSpPr>
          <p:cNvPr id="239" name="Google Shape;239;p30"/>
          <p:cNvSpPr txBox="1"/>
          <p:nvPr/>
        </p:nvSpPr>
        <p:spPr>
          <a:xfrm>
            <a:off x="5324475" y="3540700"/>
            <a:ext cx="29227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200">
                <a:solidFill>
                  <a:schemeClr val="dk1"/>
                </a:solidFill>
                <a:highlight>
                  <a:schemeClr val="lt1"/>
                </a:highlight>
                <a:latin typeface="Roboto Slab"/>
                <a:ea typeface="Roboto Slab"/>
                <a:cs typeface="Roboto Slab"/>
                <a:sym typeface="Roboto Slab"/>
              </a:rPr>
              <a:t>Phân bố đánh giá </a:t>
            </a:r>
            <a:r>
              <a:rPr lang="en-US" sz="1200">
                <a:solidFill>
                  <a:srgbClr val="4C92C3"/>
                </a:solidFill>
                <a:highlight>
                  <a:schemeClr val="lt1"/>
                </a:highlight>
                <a:latin typeface="Roboto Slab"/>
                <a:ea typeface="Roboto Slab"/>
                <a:cs typeface="Roboto Slab"/>
                <a:sym typeface="Roboto Slab"/>
              </a:rPr>
              <a:t>Tốt</a:t>
            </a:r>
            <a:r>
              <a:rPr lang="en-US" sz="1200">
                <a:solidFill>
                  <a:schemeClr val="dk1"/>
                </a:solidFill>
                <a:highlight>
                  <a:schemeClr val="lt1"/>
                </a:highlight>
                <a:latin typeface="Roboto Slab"/>
                <a:ea typeface="Roboto Slab"/>
                <a:cs typeface="Roboto Slab"/>
                <a:sym typeface="Roboto Slab"/>
              </a:rPr>
              <a:t> </a:t>
            </a:r>
            <a:r>
              <a:rPr lang="en" sz="1200">
                <a:solidFill>
                  <a:schemeClr val="dk1"/>
                </a:solidFill>
                <a:highlight>
                  <a:schemeClr val="lt1"/>
                </a:highlight>
                <a:latin typeface="Roboto Slab"/>
                <a:ea typeface="Roboto Slab"/>
                <a:cs typeface="Roboto Slab"/>
                <a:sym typeface="Roboto Slab"/>
              </a:rPr>
              <a:t>gần theo phân phối chuẩn. Phần còn lại lệch phải</a:t>
            </a:r>
            <a:endParaRPr sz="1200">
              <a:solidFill>
                <a:schemeClr val="dk1"/>
              </a:solidFill>
              <a:highlight>
                <a:schemeClr val="lt1"/>
              </a:highlight>
              <a:latin typeface="Roboto Slab"/>
              <a:ea typeface="Roboto Slab"/>
              <a:cs typeface="Roboto Slab"/>
              <a:sym typeface="Roboto Slab"/>
            </a:endParaRPr>
          </a:p>
        </p:txBody>
      </p:sp>
      <p:sp>
        <p:nvSpPr>
          <p:cNvPr id="240" name="Google Shape;240;p30"/>
          <p:cNvSpPr txBox="1"/>
          <p:nvPr/>
        </p:nvSpPr>
        <p:spPr>
          <a:xfrm>
            <a:off x="3176450" y="4174550"/>
            <a:ext cx="3351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highlight>
                  <a:schemeClr val="lt1"/>
                </a:highlight>
                <a:latin typeface="Roboto Slab"/>
                <a:ea typeface="Roboto Slab"/>
                <a:cs typeface="Roboto Slab"/>
                <a:sym typeface="Roboto Slab"/>
              </a:rPr>
              <a:t> Mối quan hệ này tin cậy chưa?</a:t>
            </a:r>
            <a:endParaRPr sz="1500">
              <a:solidFill>
                <a:schemeClr val="dk1"/>
              </a:solidFill>
              <a:highlight>
                <a:schemeClr val="lt1"/>
              </a:highlight>
              <a:latin typeface="Roboto Slab"/>
              <a:ea typeface="Roboto Slab"/>
              <a:cs typeface="Roboto Slab"/>
              <a:sym typeface="Roboto Slab"/>
            </a:endParaRPr>
          </a:p>
        </p:txBody>
      </p:sp>
      <p:pic>
        <p:nvPicPr>
          <p:cNvPr id="10" name="Picture 9">
            <a:extLst>
              <a:ext uri="{FF2B5EF4-FFF2-40B4-BE49-F238E27FC236}">
                <a16:creationId xmlns:a16="http://schemas.microsoft.com/office/drawing/2014/main" id="{7D9A65FE-3139-5824-C6B1-3D55F0848615}"/>
              </a:ext>
            </a:extLst>
          </p:cNvPr>
          <p:cNvPicPr>
            <a:picLocks noChangeAspect="1"/>
          </p:cNvPicPr>
          <p:nvPr/>
        </p:nvPicPr>
        <p:blipFill>
          <a:blip r:embed="rId3"/>
          <a:stretch>
            <a:fillRect/>
          </a:stretch>
        </p:blipFill>
        <p:spPr>
          <a:xfrm>
            <a:off x="443632" y="1000673"/>
            <a:ext cx="3713180" cy="2504027"/>
          </a:xfrm>
          <a:prstGeom prst="rect">
            <a:avLst/>
          </a:prstGeom>
        </p:spPr>
      </p:pic>
      <p:pic>
        <p:nvPicPr>
          <p:cNvPr id="11" name="Picture 8">
            <a:extLst>
              <a:ext uri="{FF2B5EF4-FFF2-40B4-BE49-F238E27FC236}">
                <a16:creationId xmlns:a16="http://schemas.microsoft.com/office/drawing/2014/main" id="{D6A37683-2E68-339C-4501-DAB20B8C5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411" y="1000673"/>
            <a:ext cx="3847722" cy="2561902"/>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18;p28">
            <a:extLst>
              <a:ext uri="{FF2B5EF4-FFF2-40B4-BE49-F238E27FC236}">
                <a16:creationId xmlns:a16="http://schemas.microsoft.com/office/drawing/2014/main" id="{F33E0070-4F3D-813B-4D8E-55F58251DF8A}"/>
              </a:ext>
            </a:extLst>
          </p:cNvPr>
          <p:cNvSpPr txBox="1">
            <a:spLocks/>
          </p:cNvSpPr>
          <p:nvPr/>
        </p:nvSpPr>
        <p:spPr>
          <a:xfrm>
            <a:off x="424200" y="26146"/>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vi-VN" b="1">
                <a:solidFill>
                  <a:srgbClr val="1C4587"/>
                </a:solidFill>
                <a:highlight>
                  <a:schemeClr val="lt1"/>
                </a:highlight>
              </a:rPr>
              <a:t>3. Tương quan giữa số đánh giá tốt và tổng số đánh giá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48" name="Google Shape;248;p31"/>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0" name="Google Shape;250;p31"/>
          <p:cNvSpPr txBox="1"/>
          <p:nvPr/>
        </p:nvSpPr>
        <p:spPr>
          <a:xfrm>
            <a:off x="4307359" y="2267948"/>
            <a:ext cx="4371375" cy="96331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a:solidFill>
                  <a:schemeClr val="dk1"/>
                </a:solidFill>
                <a:highlight>
                  <a:schemeClr val="lt1"/>
                </a:highlight>
                <a:latin typeface="Roboto Slab"/>
                <a:ea typeface="Roboto Slab"/>
                <a:cs typeface="Roboto Slab"/>
                <a:sym typeface="Roboto Slab"/>
              </a:rPr>
              <a:t>Model:​</a:t>
            </a:r>
            <a:endParaRPr sz="1100">
              <a:solidFill>
                <a:schemeClr val="dk1"/>
              </a:solidFill>
              <a:highlight>
                <a:schemeClr val="lt1"/>
              </a:highlight>
              <a:latin typeface="Roboto Slab"/>
              <a:ea typeface="Roboto Slab"/>
              <a:cs typeface="Roboto Slab"/>
              <a:sym typeface="Roboto Slab"/>
            </a:endParaRPr>
          </a:p>
          <a:p>
            <a:pPr marL="0" lvl="0" indent="0" algn="ctr" rtl="0">
              <a:lnSpc>
                <a:spcPct val="115000"/>
              </a:lnSpc>
              <a:spcBef>
                <a:spcPts val="0"/>
              </a:spcBef>
              <a:spcAft>
                <a:spcPts val="0"/>
              </a:spcAft>
              <a:buNone/>
            </a:pPr>
            <a:r>
              <a:rPr lang="en" sz="1100" u="sng">
                <a:solidFill>
                  <a:srgbClr val="4C92C3"/>
                </a:solidFill>
                <a:highlight>
                  <a:schemeClr val="lt1"/>
                </a:highlight>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https://github.com/sonlam1102/vispamdetection</a:t>
            </a:r>
            <a:r>
              <a:rPr lang="en" sz="1100">
                <a:solidFill>
                  <a:srgbClr val="4C92C3"/>
                </a:solidFill>
                <a:highlight>
                  <a:schemeClr val="lt1"/>
                </a:highlight>
                <a:latin typeface="Roboto Slab"/>
                <a:ea typeface="Roboto Slab"/>
                <a:cs typeface="Roboto Slab"/>
                <a:sym typeface="Roboto Slab"/>
              </a:rPr>
              <a:t> ​</a:t>
            </a:r>
            <a:endParaRPr sz="1100">
              <a:solidFill>
                <a:srgbClr val="4C92C3"/>
              </a:solidFill>
              <a:highlight>
                <a:schemeClr val="lt1"/>
              </a:highlight>
              <a:latin typeface="Roboto Slab"/>
              <a:ea typeface="Roboto Slab"/>
              <a:cs typeface="Roboto Slab"/>
              <a:sym typeface="Roboto Slab"/>
            </a:endParaRPr>
          </a:p>
          <a:p>
            <a:pPr marL="0" lvl="0" indent="0" algn="ctr" rtl="0">
              <a:lnSpc>
                <a:spcPct val="115000"/>
              </a:lnSpc>
              <a:spcBef>
                <a:spcPts val="0"/>
              </a:spcBef>
              <a:spcAft>
                <a:spcPts val="0"/>
              </a:spcAft>
              <a:buNone/>
            </a:pPr>
            <a:r>
              <a:rPr lang="en" sz="1100">
                <a:solidFill>
                  <a:schemeClr val="dk1"/>
                </a:solidFill>
                <a:highlight>
                  <a:schemeClr val="lt1"/>
                </a:highlight>
                <a:latin typeface="Roboto Slab"/>
                <a:ea typeface="Roboto Slab"/>
                <a:cs typeface="Roboto Slab"/>
                <a:sym typeface="Roboto Slab"/>
              </a:rPr>
              <a:t>Detecting Spam Reviews on Vietnamese E-commerce website</a:t>
            </a:r>
            <a:endParaRPr lang="vi-VN" sz="1100">
              <a:solidFill>
                <a:schemeClr val="dk1"/>
              </a:solidFill>
              <a:highlight>
                <a:schemeClr val="lt1"/>
              </a:highlight>
              <a:latin typeface="Roboto Slab"/>
              <a:ea typeface="Roboto Slab"/>
              <a:cs typeface="Roboto Slab"/>
              <a:sym typeface="Roboto Slab"/>
            </a:endParaRPr>
          </a:p>
          <a:p>
            <a:pPr algn="ctr">
              <a:lnSpc>
                <a:spcPct val="115000"/>
              </a:lnSpc>
            </a:pPr>
            <a:r>
              <a:rPr lang="vi-VN" sz="1000" i="1">
                <a:solidFill>
                  <a:schemeClr val="dk1"/>
                </a:solidFill>
                <a:highlight>
                  <a:schemeClr val="lt1"/>
                </a:highlight>
                <a:latin typeface="Roboto Slab"/>
                <a:ea typeface="Roboto Slab"/>
                <a:cs typeface="Roboto Slab"/>
                <a:sym typeface="Roboto Slab"/>
              </a:rPr>
              <a:t>Sai số mô hình: ~10% trên tập dữ liệu train và test </a:t>
            </a:r>
            <a:r>
              <a:rPr lang="en" sz="1000" i="1">
                <a:solidFill>
                  <a:schemeClr val="dk1"/>
                </a:solidFill>
                <a:highlight>
                  <a:schemeClr val="lt1"/>
                </a:highlight>
                <a:latin typeface="Roboto Slab"/>
                <a:ea typeface="Roboto Slab"/>
                <a:cs typeface="Roboto Slab"/>
                <a:sym typeface="Roboto Slab"/>
              </a:rPr>
              <a:t>​</a:t>
            </a:r>
            <a:endParaRPr sz="1000" i="1">
              <a:solidFill>
                <a:schemeClr val="dk1"/>
              </a:solidFill>
              <a:highlight>
                <a:schemeClr val="lt1"/>
              </a:highlight>
              <a:latin typeface="Roboto Slab"/>
              <a:ea typeface="Roboto Slab"/>
              <a:cs typeface="Roboto Slab"/>
              <a:sym typeface="Roboto Slab"/>
            </a:endParaRPr>
          </a:p>
        </p:txBody>
      </p:sp>
      <p:sp>
        <p:nvSpPr>
          <p:cNvPr id="252" name="Google Shape;252;p31"/>
          <p:cNvSpPr txBox="1"/>
          <p:nvPr/>
        </p:nvSpPr>
        <p:spPr>
          <a:xfrm>
            <a:off x="1163176" y="3658903"/>
            <a:ext cx="2979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highlight>
                  <a:schemeClr val="lt1"/>
                </a:highlight>
                <a:latin typeface="Roboto Slab"/>
                <a:ea typeface="Roboto Slab"/>
                <a:cs typeface="Roboto Slab"/>
                <a:sym typeface="Roboto Slab"/>
              </a:rPr>
              <a:t>Số lượng mẫu khảo sát: 37303 quán ăn ​</a:t>
            </a:r>
            <a:endParaRPr sz="1200">
              <a:solidFill>
                <a:schemeClr val="dk1"/>
              </a:solidFill>
              <a:highlight>
                <a:schemeClr val="lt1"/>
              </a:highlight>
              <a:latin typeface="Roboto Slab"/>
              <a:ea typeface="Roboto Slab"/>
              <a:cs typeface="Roboto Slab"/>
              <a:sym typeface="Roboto Slab"/>
            </a:endParaRPr>
          </a:p>
        </p:txBody>
      </p:sp>
      <p:pic>
        <p:nvPicPr>
          <p:cNvPr id="5" name="Picture 4">
            <a:extLst>
              <a:ext uri="{FF2B5EF4-FFF2-40B4-BE49-F238E27FC236}">
                <a16:creationId xmlns:a16="http://schemas.microsoft.com/office/drawing/2014/main" id="{BCC3198D-4C1D-6AE6-AD31-157C035B7DC0}"/>
              </a:ext>
            </a:extLst>
          </p:cNvPr>
          <p:cNvPicPr>
            <a:picLocks noChangeAspect="1"/>
          </p:cNvPicPr>
          <p:nvPr/>
        </p:nvPicPr>
        <p:blipFill>
          <a:blip r:embed="rId4"/>
          <a:stretch>
            <a:fillRect/>
          </a:stretch>
        </p:blipFill>
        <p:spPr>
          <a:xfrm>
            <a:off x="875193" y="1046983"/>
            <a:ext cx="3424966" cy="2796570"/>
          </a:xfrm>
          <a:prstGeom prst="rect">
            <a:avLst/>
          </a:prstGeom>
        </p:spPr>
      </p:pic>
      <p:sp>
        <p:nvSpPr>
          <p:cNvPr id="7" name="TextBox 6">
            <a:extLst>
              <a:ext uri="{FF2B5EF4-FFF2-40B4-BE49-F238E27FC236}">
                <a16:creationId xmlns:a16="http://schemas.microsoft.com/office/drawing/2014/main" id="{B2A4D00B-073E-5C57-0D46-BEC811BAF6C6}"/>
              </a:ext>
            </a:extLst>
          </p:cNvPr>
          <p:cNvSpPr txBox="1"/>
          <p:nvPr/>
        </p:nvSpPr>
        <p:spPr>
          <a:xfrm>
            <a:off x="4450885" y="1556925"/>
            <a:ext cx="4371375" cy="492443"/>
          </a:xfrm>
          <a:prstGeom prst="rect">
            <a:avLst/>
          </a:prstGeom>
          <a:noFill/>
        </p:spPr>
        <p:txBody>
          <a:bodyPr wrap="square" rtlCol="0">
            <a:spAutoFit/>
          </a:bodyPr>
          <a:lstStyle/>
          <a:p>
            <a:pPr marL="285750" indent="-285750">
              <a:buFont typeface="Arial" panose="020B0604020202020204" pitchFamily="34" charset="0"/>
              <a:buChar char="•"/>
            </a:pPr>
            <a:r>
              <a:rPr lang="vi-VN" sz="1300"/>
              <a:t>Có 30714 quán ăn có tỉ lệ seeding &lt; 20% trên 37303 mà nhóm khảo sát</a:t>
            </a:r>
          </a:p>
        </p:txBody>
      </p:sp>
      <p:sp>
        <p:nvSpPr>
          <p:cNvPr id="12" name="Google Shape;218;p28">
            <a:extLst>
              <a:ext uri="{FF2B5EF4-FFF2-40B4-BE49-F238E27FC236}">
                <a16:creationId xmlns:a16="http://schemas.microsoft.com/office/drawing/2014/main" id="{016F9110-DA86-ED8F-CF1E-E6729E2779A3}"/>
              </a:ext>
            </a:extLst>
          </p:cNvPr>
          <p:cNvSpPr txBox="1">
            <a:spLocks/>
          </p:cNvSpPr>
          <p:nvPr/>
        </p:nvSpPr>
        <p:spPr>
          <a:xfrm>
            <a:off x="424200" y="26146"/>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vi-VN" b="1">
                <a:solidFill>
                  <a:srgbClr val="1C4587"/>
                </a:solidFill>
                <a:highlight>
                  <a:schemeClr val="lt1"/>
                </a:highlight>
              </a:rPr>
              <a:t>3. Tương quan giữa số đánh giá tốt và tổng số đánh giá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59" name="Google Shape;259;p32"/>
          <p:cNvSpPr txBox="1">
            <a:spLocks noGrp="1"/>
          </p:cNvSpPr>
          <p:nvPr>
            <p:ph type="title"/>
          </p:nvPr>
        </p:nvSpPr>
        <p:spPr>
          <a:xfrm>
            <a:off x="373388" y="-8587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highlight>
                  <a:schemeClr val="lt1"/>
                </a:highlight>
              </a:rPr>
              <a:t>4</a:t>
            </a:r>
            <a:r>
              <a:rPr lang="en" b="1">
                <a:solidFill>
                  <a:srgbClr val="1C4587"/>
                </a:solidFill>
                <a:highlight>
                  <a:schemeClr val="lt1"/>
                </a:highlight>
              </a:rPr>
              <a:t>.</a:t>
            </a:r>
            <a:r>
              <a:rPr lang="vi-VN" b="1">
                <a:solidFill>
                  <a:srgbClr val="1C4587"/>
                </a:solidFill>
                <a:highlight>
                  <a:schemeClr val="lt1"/>
                </a:highlight>
              </a:rPr>
              <a:t> </a:t>
            </a:r>
            <a:r>
              <a:rPr lang="en" b="1">
                <a:solidFill>
                  <a:srgbClr val="1C4587"/>
                </a:solidFill>
                <a:highlight>
                  <a:schemeClr val="lt1"/>
                </a:highlight>
              </a:rPr>
              <a:t>Xu hướng mô hình dịch vụ ở HCM</a:t>
            </a:r>
            <a:endParaRPr b="1">
              <a:solidFill>
                <a:srgbClr val="1C4587"/>
              </a:solidFill>
              <a:highlight>
                <a:schemeClr val="lt1"/>
              </a:highlight>
            </a:endParaRPr>
          </a:p>
        </p:txBody>
      </p:sp>
      <p:sp>
        <p:nvSpPr>
          <p:cNvPr id="260" name="Google Shape;260;p32"/>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61" name="Google Shape;261;p32"/>
          <p:cNvPicPr preferRelativeResize="0"/>
          <p:nvPr/>
        </p:nvPicPr>
        <p:blipFill>
          <a:blip r:embed="rId3">
            <a:alphaModFix/>
          </a:blip>
          <a:stretch>
            <a:fillRect/>
          </a:stretch>
        </p:blipFill>
        <p:spPr>
          <a:xfrm>
            <a:off x="1017929" y="616725"/>
            <a:ext cx="6746184" cy="3230988"/>
          </a:xfrm>
          <a:prstGeom prst="rect">
            <a:avLst/>
          </a:prstGeom>
          <a:noFill/>
          <a:ln>
            <a:noFill/>
          </a:ln>
        </p:spPr>
      </p:pic>
      <p:sp>
        <p:nvSpPr>
          <p:cNvPr id="262" name="Google Shape;262;p32"/>
          <p:cNvSpPr txBox="1"/>
          <p:nvPr/>
        </p:nvSpPr>
        <p:spPr>
          <a:xfrm>
            <a:off x="1169616" y="3843553"/>
            <a:ext cx="7234767" cy="821733"/>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Phần lớn mô hình dịch vụ ăn uống ở thành phố HCM là các dịch vụ ở mức trung bình bao gồm: Quán ăn, Cafe, Ăn vặt/Vỉa hè và Shop Online, điều này có lý giải được bởi mô hình Giao đồ ăn thường phục vụ cho nhóm nhà hàng ở mức trung bình​</a:t>
            </a:r>
            <a:endParaRPr sz="1200">
              <a:solidFill>
                <a:schemeClr val="dk1"/>
              </a:solidFill>
              <a:highlight>
                <a:schemeClr val="lt1"/>
              </a:highlight>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p:nvPr/>
        </p:nvSpPr>
        <p:spPr>
          <a:xfrm>
            <a:off x="311700" y="1377625"/>
            <a:ext cx="8520600" cy="33540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263238"/>
              </a:buClr>
              <a:buSzPts val="2000"/>
              <a:buFont typeface="Roboto Slab Medium"/>
              <a:buChar char="●"/>
            </a:pPr>
            <a:r>
              <a:rPr lang="en" sz="1950">
                <a:highlight>
                  <a:schemeClr val="lt1"/>
                </a:highlight>
                <a:latin typeface="Roboto Slab"/>
                <a:ea typeface="Roboto Slab"/>
                <a:cs typeface="Roboto Slab"/>
                <a:sym typeface="Roboto Slab"/>
              </a:rPr>
              <a:t>Đinh Nguyên Khánh – 19120087</a:t>
            </a:r>
            <a:endParaRPr sz="1950">
              <a:highlight>
                <a:schemeClr val="lt1"/>
              </a:highlight>
              <a:latin typeface="Roboto Slab"/>
              <a:ea typeface="Roboto Slab"/>
              <a:cs typeface="Roboto Slab"/>
              <a:sym typeface="Roboto Slab"/>
            </a:endParaRPr>
          </a:p>
          <a:p>
            <a:pPr marL="457200" lvl="0" indent="-355600" algn="l" rtl="0">
              <a:lnSpc>
                <a:spcPct val="115000"/>
              </a:lnSpc>
              <a:spcBef>
                <a:spcPts val="0"/>
              </a:spcBef>
              <a:spcAft>
                <a:spcPts val="0"/>
              </a:spcAft>
              <a:buClr>
                <a:srgbClr val="263238"/>
              </a:buClr>
              <a:buSzPts val="2000"/>
              <a:buFont typeface="Roboto Slab Medium"/>
              <a:buChar char="●"/>
            </a:pPr>
            <a:r>
              <a:rPr lang="en" sz="1950">
                <a:highlight>
                  <a:schemeClr val="lt1"/>
                </a:highlight>
                <a:latin typeface="Roboto Slab"/>
                <a:ea typeface="Roboto Slab"/>
                <a:cs typeface="Roboto Slab"/>
                <a:sym typeface="Roboto Slab"/>
              </a:rPr>
              <a:t>Nguyễn Nhật Huy – 19120528</a:t>
            </a:r>
            <a:endParaRPr sz="1950">
              <a:highlight>
                <a:schemeClr val="lt1"/>
              </a:highlight>
              <a:latin typeface="Roboto Slab"/>
              <a:ea typeface="Roboto Slab"/>
              <a:cs typeface="Roboto Slab"/>
              <a:sym typeface="Roboto Slab"/>
            </a:endParaRPr>
          </a:p>
          <a:p>
            <a:pPr marL="457200" lvl="0" indent="-355600" algn="l" rtl="0">
              <a:lnSpc>
                <a:spcPct val="115000"/>
              </a:lnSpc>
              <a:spcBef>
                <a:spcPts val="0"/>
              </a:spcBef>
              <a:spcAft>
                <a:spcPts val="0"/>
              </a:spcAft>
              <a:buClr>
                <a:srgbClr val="263238"/>
              </a:buClr>
              <a:buSzPts val="2000"/>
              <a:buFont typeface="Roboto Slab Medium"/>
              <a:buChar char="●"/>
            </a:pPr>
            <a:r>
              <a:rPr lang="en" sz="1950">
                <a:highlight>
                  <a:schemeClr val="lt1"/>
                </a:highlight>
                <a:latin typeface="Roboto Slab"/>
                <a:ea typeface="Roboto Slab"/>
                <a:cs typeface="Roboto Slab"/>
                <a:sym typeface="Roboto Slab"/>
              </a:rPr>
              <a:t>Nguyễn Tường Khải – 19120538</a:t>
            </a:r>
            <a:endParaRPr sz="1950">
              <a:highlight>
                <a:schemeClr val="lt1"/>
              </a:highlight>
              <a:latin typeface="Roboto Slab"/>
              <a:ea typeface="Roboto Slab"/>
              <a:cs typeface="Roboto Slab"/>
              <a:sym typeface="Roboto Slab"/>
            </a:endParaRPr>
          </a:p>
          <a:p>
            <a:pPr marL="457200" lvl="0" indent="-355600" algn="l" rtl="0">
              <a:lnSpc>
                <a:spcPct val="115000"/>
              </a:lnSpc>
              <a:spcBef>
                <a:spcPts val="0"/>
              </a:spcBef>
              <a:spcAft>
                <a:spcPts val="0"/>
              </a:spcAft>
              <a:buClr>
                <a:srgbClr val="263238"/>
              </a:buClr>
              <a:buSzPts val="2000"/>
              <a:buFont typeface="Roboto Slab Medium"/>
              <a:buChar char="●"/>
            </a:pPr>
            <a:r>
              <a:rPr lang="en" sz="1950">
                <a:highlight>
                  <a:schemeClr val="lt1"/>
                </a:highlight>
                <a:latin typeface="Roboto Slab"/>
                <a:ea typeface="Roboto Slab"/>
                <a:cs typeface="Roboto Slab"/>
                <a:sym typeface="Roboto Slab"/>
              </a:rPr>
              <a:t>Lê Kiệt – 19120554 ​</a:t>
            </a:r>
            <a:endParaRPr sz="2000">
              <a:solidFill>
                <a:srgbClr val="263238"/>
              </a:solidFill>
              <a:highlight>
                <a:schemeClr val="lt1"/>
              </a:highlight>
              <a:latin typeface="Roboto Slab Medium"/>
              <a:ea typeface="Roboto Slab Medium"/>
              <a:cs typeface="Roboto Slab Medium"/>
              <a:sym typeface="Roboto Slab Medium"/>
            </a:endParaRPr>
          </a:p>
          <a:p>
            <a:pPr marL="457200" lvl="0" indent="-355600" algn="l" rtl="0">
              <a:lnSpc>
                <a:spcPct val="115000"/>
              </a:lnSpc>
              <a:spcBef>
                <a:spcPts val="0"/>
              </a:spcBef>
              <a:spcAft>
                <a:spcPts val="0"/>
              </a:spcAft>
              <a:buClr>
                <a:srgbClr val="263238"/>
              </a:buClr>
              <a:buSzPts val="2000"/>
              <a:buFont typeface="Roboto Slab Medium"/>
              <a:buChar char="●"/>
            </a:pPr>
            <a:r>
              <a:rPr lang="en" sz="1950">
                <a:highlight>
                  <a:schemeClr val="lt1"/>
                </a:highlight>
                <a:latin typeface="Roboto Slab"/>
                <a:ea typeface="Roboto Slab"/>
                <a:cs typeface="Roboto Slab"/>
                <a:sym typeface="Roboto Slab"/>
              </a:rPr>
              <a:t>Hồ Công Lượng – 19120572</a:t>
            </a:r>
            <a:endParaRPr sz="1950">
              <a:highlight>
                <a:schemeClr val="lt1"/>
              </a:highlight>
              <a:latin typeface="Roboto Slab"/>
              <a:ea typeface="Roboto Slab"/>
              <a:cs typeface="Roboto Slab"/>
              <a:sym typeface="Roboto Slab"/>
            </a:endParaRPr>
          </a:p>
          <a:p>
            <a:pPr marL="457200" lvl="0" indent="-355600" algn="l" rtl="0">
              <a:lnSpc>
                <a:spcPct val="115000"/>
              </a:lnSpc>
              <a:spcBef>
                <a:spcPts val="0"/>
              </a:spcBef>
              <a:spcAft>
                <a:spcPts val="0"/>
              </a:spcAft>
              <a:buClr>
                <a:srgbClr val="263238"/>
              </a:buClr>
              <a:buSzPts val="2000"/>
              <a:buFont typeface="Roboto Slab Medium"/>
              <a:buChar char="●"/>
            </a:pPr>
            <a:r>
              <a:rPr lang="en" sz="1950">
                <a:highlight>
                  <a:schemeClr val="lt1"/>
                </a:highlight>
                <a:latin typeface="Roboto Slab"/>
                <a:ea typeface="Roboto Slab"/>
                <a:cs typeface="Roboto Slab"/>
                <a:sym typeface="Roboto Slab"/>
              </a:rPr>
              <a:t>Nguyễn Phát Minh – 19120586</a:t>
            </a:r>
            <a:endParaRPr sz="2000">
              <a:solidFill>
                <a:srgbClr val="263238"/>
              </a:solidFill>
              <a:highlight>
                <a:schemeClr val="lt1"/>
              </a:highlight>
              <a:latin typeface="Roboto Slab Medium"/>
              <a:ea typeface="Roboto Slab Medium"/>
              <a:cs typeface="Roboto Slab Medium"/>
              <a:sym typeface="Roboto Slab Medium"/>
            </a:endParaRPr>
          </a:p>
        </p:txBody>
      </p:sp>
      <p:sp>
        <p:nvSpPr>
          <p:cNvPr id="99" name="Google Shape;99;p14"/>
          <p:cNvSpPr txBox="1"/>
          <p:nvPr/>
        </p:nvSpPr>
        <p:spPr>
          <a:xfrm>
            <a:off x="311700" y="315925"/>
            <a:ext cx="8520600" cy="831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200" b="1">
                <a:solidFill>
                  <a:srgbClr val="1C4587"/>
                </a:solidFill>
                <a:latin typeface="Merriweather"/>
                <a:ea typeface="Merriweather"/>
                <a:cs typeface="Merriweather"/>
                <a:sym typeface="Merriweather"/>
              </a:rPr>
              <a:t>Thành viên</a:t>
            </a:r>
            <a:endParaRPr sz="4200" b="1">
              <a:solidFill>
                <a:srgbClr val="1C4587"/>
              </a:solidFill>
              <a:latin typeface="Merriweather"/>
              <a:ea typeface="Merriweather"/>
              <a:cs typeface="Merriweather"/>
              <a:sym typeface="Merriweather"/>
            </a:endParaRPr>
          </a:p>
        </p:txBody>
      </p:sp>
      <p:pic>
        <p:nvPicPr>
          <p:cNvPr id="100" name="Google Shape;100;p14"/>
          <p:cNvPicPr preferRelativeResize="0"/>
          <p:nvPr/>
        </p:nvPicPr>
        <p:blipFill>
          <a:blip r:embed="rId3">
            <a:alphaModFix/>
          </a:blip>
          <a:stretch>
            <a:fillRect/>
          </a:stretch>
        </p:blipFill>
        <p:spPr>
          <a:xfrm>
            <a:off x="5332400" y="2146751"/>
            <a:ext cx="3670150" cy="2752601"/>
          </a:xfrm>
          <a:prstGeom prst="rect">
            <a:avLst/>
          </a:prstGeom>
          <a:noFill/>
          <a:ln>
            <a:noFill/>
          </a:ln>
        </p:spPr>
      </p:pic>
      <p:sp>
        <p:nvSpPr>
          <p:cNvPr id="101" name="Google Shape;101;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68" name="Google Shape;268;p33"/>
          <p:cNvSpPr txBox="1">
            <a:spLocks noGrp="1"/>
          </p:cNvSpPr>
          <p:nvPr>
            <p:ph type="title"/>
          </p:nvPr>
        </p:nvSpPr>
        <p:spPr>
          <a:xfrm>
            <a:off x="297000" y="-8587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highlight>
                  <a:schemeClr val="lt1"/>
                </a:highlight>
              </a:rPr>
              <a:t>5</a:t>
            </a:r>
            <a:r>
              <a:rPr lang="en" b="1">
                <a:solidFill>
                  <a:srgbClr val="1C4587"/>
                </a:solidFill>
                <a:highlight>
                  <a:schemeClr val="lt1"/>
                </a:highlight>
              </a:rPr>
              <a:t>. Xu hướng ẩm thực chiếm ưu thế ở HCM</a:t>
            </a:r>
            <a:endParaRPr b="1">
              <a:solidFill>
                <a:srgbClr val="1C4587"/>
              </a:solidFill>
              <a:highlight>
                <a:schemeClr val="lt1"/>
              </a:highlight>
            </a:endParaRPr>
          </a:p>
        </p:txBody>
      </p:sp>
      <p:sp>
        <p:nvSpPr>
          <p:cNvPr id="269" name="Google Shape;269;p33"/>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70" name="Google Shape;270;p33"/>
          <p:cNvPicPr preferRelativeResize="0"/>
          <p:nvPr/>
        </p:nvPicPr>
        <p:blipFill>
          <a:blip r:embed="rId3">
            <a:alphaModFix/>
          </a:blip>
          <a:stretch>
            <a:fillRect/>
          </a:stretch>
        </p:blipFill>
        <p:spPr>
          <a:xfrm>
            <a:off x="925375" y="616725"/>
            <a:ext cx="6723200" cy="3107550"/>
          </a:xfrm>
          <a:prstGeom prst="rect">
            <a:avLst/>
          </a:prstGeom>
          <a:noFill/>
          <a:ln>
            <a:noFill/>
          </a:ln>
        </p:spPr>
      </p:pic>
      <p:sp>
        <p:nvSpPr>
          <p:cNvPr id="271" name="Google Shape;271;p33"/>
          <p:cNvSpPr txBox="1"/>
          <p:nvPr/>
        </p:nvSpPr>
        <p:spPr>
          <a:xfrm>
            <a:off x="925374" y="3788700"/>
            <a:ext cx="7132775" cy="609367"/>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Mặc dù đa dạng về phong cách ẩm thực nhưng các món Việt, cụ thể hơn là các món Bắc, Trung, Nam hoặc đặc sản từng tỉnh luôn là các phong cách ẩm thực được yêu thích nhất​</a:t>
            </a:r>
            <a:endParaRPr sz="1200">
              <a:solidFill>
                <a:schemeClr val="dk1"/>
              </a:solidFill>
              <a:highlight>
                <a:schemeClr val="lt1"/>
              </a:highlight>
              <a:latin typeface="Roboto Slab"/>
              <a:ea typeface="Roboto Slab"/>
              <a:cs typeface="Roboto Slab"/>
              <a:sym typeface="Roboto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77" name="Google Shape;277;p34"/>
          <p:cNvSpPr txBox="1">
            <a:spLocks noGrp="1"/>
          </p:cNvSpPr>
          <p:nvPr>
            <p:ph type="title"/>
          </p:nvPr>
        </p:nvSpPr>
        <p:spPr>
          <a:xfrm>
            <a:off x="366500" y="-14339"/>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highlight>
                  <a:schemeClr val="lt1"/>
                </a:highlight>
              </a:rPr>
              <a:t>6</a:t>
            </a:r>
            <a:r>
              <a:rPr lang="en" b="1">
                <a:solidFill>
                  <a:srgbClr val="1C4587"/>
                </a:solidFill>
                <a:highlight>
                  <a:schemeClr val="lt1"/>
                </a:highlight>
              </a:rPr>
              <a:t>. Tương quan giữa giá cả và 4 yếu tố</a:t>
            </a:r>
            <a:endParaRPr b="1">
              <a:solidFill>
                <a:srgbClr val="1C4587"/>
              </a:solidFill>
              <a:highlight>
                <a:schemeClr val="lt1"/>
              </a:highlight>
            </a:endParaRPr>
          </a:p>
        </p:txBody>
      </p:sp>
      <p:sp>
        <p:nvSpPr>
          <p:cNvPr id="278" name="Google Shape;278;p34"/>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79" name="Google Shape;279;p34"/>
          <p:cNvSpPr txBox="1"/>
          <p:nvPr/>
        </p:nvSpPr>
        <p:spPr>
          <a:xfrm>
            <a:off x="4572000" y="3069531"/>
            <a:ext cx="4183087" cy="1034099"/>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Roboto Slab"/>
              <a:buChar char="●"/>
            </a:pPr>
            <a:r>
              <a:rPr lang="vi-VN" sz="1200">
                <a:solidFill>
                  <a:schemeClr val="dk1"/>
                </a:solidFill>
                <a:highlight>
                  <a:schemeClr val="lt1"/>
                </a:highlight>
                <a:latin typeface="Roboto Slab"/>
                <a:ea typeface="Roboto Slab"/>
                <a:cs typeface="Roboto Slab"/>
                <a:sym typeface="Roboto Slab"/>
              </a:rPr>
              <a:t>B</a:t>
            </a:r>
            <a:r>
              <a:rPr lang="en" sz="1200">
                <a:solidFill>
                  <a:schemeClr val="dk1"/>
                </a:solidFill>
                <a:highlight>
                  <a:schemeClr val="lt1"/>
                </a:highlight>
                <a:latin typeface="Roboto Slab"/>
                <a:ea typeface="Roboto Slab"/>
                <a:cs typeface="Roboto Slab"/>
                <a:sym typeface="Roboto Slab"/>
              </a:rPr>
              <a:t>iểu đồ scatter: Nhìn chung, giá cả có mối quan hệ tỉ lệ thuận với các yếu tố còn lại.​</a:t>
            </a:r>
            <a:endParaRPr sz="1200">
              <a:solidFill>
                <a:schemeClr val="dk1"/>
              </a:solidFill>
              <a:highlight>
                <a:schemeClr val="lt1"/>
              </a:highlight>
              <a:latin typeface="Roboto Slab"/>
              <a:ea typeface="Roboto Slab"/>
              <a:cs typeface="Roboto Slab"/>
              <a:sym typeface="Roboto Slab"/>
            </a:endParaRPr>
          </a:p>
          <a:p>
            <a:pPr marL="457200" lvl="0" indent="-304800" algn="l" rtl="0">
              <a:lnSpc>
                <a:spcPct val="115000"/>
              </a:lnSpc>
              <a:spcBef>
                <a:spcPts val="0"/>
              </a:spcBef>
              <a:spcAft>
                <a:spcPts val="0"/>
              </a:spcAft>
              <a:buClr>
                <a:schemeClr val="dk1"/>
              </a:buClr>
              <a:buSzPts val="1200"/>
              <a:buFont typeface="Arial"/>
              <a:buChar char="●"/>
            </a:pPr>
            <a:r>
              <a:rPr lang="vi-VN" sz="1200">
                <a:solidFill>
                  <a:schemeClr val="dk1"/>
                </a:solidFill>
                <a:highlight>
                  <a:schemeClr val="lt1"/>
                </a:highlight>
                <a:latin typeface="Roboto Slab"/>
                <a:ea typeface="Roboto Slab"/>
                <a:cs typeface="Roboto Slab"/>
                <a:sym typeface="Roboto Slab"/>
              </a:rPr>
              <a:t>M</a:t>
            </a:r>
            <a:r>
              <a:rPr lang="en" sz="1200">
                <a:solidFill>
                  <a:schemeClr val="dk1"/>
                </a:solidFill>
                <a:highlight>
                  <a:schemeClr val="lt1"/>
                </a:highlight>
                <a:latin typeface="Roboto Slab"/>
                <a:ea typeface="Roboto Slab"/>
                <a:cs typeface="Roboto Slab"/>
                <a:sym typeface="Roboto Slab"/>
              </a:rPr>
              <a:t>a trận tương </a:t>
            </a:r>
            <a:r>
              <a:rPr lang="vi-VN" sz="1200">
                <a:solidFill>
                  <a:schemeClr val="dk1"/>
                </a:solidFill>
                <a:highlight>
                  <a:schemeClr val="lt1"/>
                </a:highlight>
                <a:latin typeface="Roboto Slab"/>
                <a:ea typeface="Roboto Slab"/>
                <a:cs typeface="Roboto Slab"/>
                <a:sym typeface="Roboto Slab"/>
              </a:rPr>
              <a:t>quan:</a:t>
            </a:r>
            <a:r>
              <a:rPr lang="en" sz="1200">
                <a:solidFill>
                  <a:schemeClr val="dk1"/>
                </a:solidFill>
                <a:highlight>
                  <a:schemeClr val="lt1"/>
                </a:highlight>
                <a:latin typeface="Roboto Slab"/>
                <a:ea typeface="Roboto Slab"/>
                <a:cs typeface="Roboto Slab"/>
                <a:sym typeface="Roboto Slab"/>
              </a:rPr>
              <a:t> </a:t>
            </a:r>
            <a:r>
              <a:rPr lang="en" sz="1200" b="1">
                <a:solidFill>
                  <a:schemeClr val="dk1"/>
                </a:solidFill>
                <a:highlight>
                  <a:schemeClr val="lt1"/>
                </a:highlight>
                <a:latin typeface="Roboto Slab"/>
                <a:ea typeface="Roboto Slab"/>
                <a:cs typeface="Roboto Slab"/>
                <a:sym typeface="Roboto Slab"/>
              </a:rPr>
              <a:t>giá cả </a:t>
            </a:r>
            <a:r>
              <a:rPr lang="en" sz="1200">
                <a:solidFill>
                  <a:schemeClr val="dk1"/>
                </a:solidFill>
                <a:highlight>
                  <a:schemeClr val="lt1"/>
                </a:highlight>
                <a:latin typeface="Roboto Slab"/>
                <a:ea typeface="Roboto Slab"/>
                <a:cs typeface="Roboto Slab"/>
                <a:sym typeface="Roboto Slab"/>
              </a:rPr>
              <a:t>có mối quan hệ tương quan rất cao với yếu tố </a:t>
            </a:r>
            <a:r>
              <a:rPr lang="en" sz="1200" b="1">
                <a:solidFill>
                  <a:schemeClr val="dk1"/>
                </a:solidFill>
                <a:highlight>
                  <a:schemeClr val="lt1"/>
                </a:highlight>
                <a:latin typeface="Roboto Slab"/>
                <a:ea typeface="Roboto Slab"/>
                <a:cs typeface="Roboto Slab"/>
                <a:sym typeface="Roboto Slab"/>
              </a:rPr>
              <a:t>chất lượng </a:t>
            </a:r>
            <a:r>
              <a:rPr lang="en" sz="1200">
                <a:solidFill>
                  <a:schemeClr val="dk1"/>
                </a:solidFill>
                <a:highlight>
                  <a:schemeClr val="lt1"/>
                </a:highlight>
                <a:latin typeface="Roboto Slab"/>
                <a:ea typeface="Roboto Slab"/>
                <a:cs typeface="Roboto Slab"/>
                <a:sym typeface="Roboto Slab"/>
              </a:rPr>
              <a:t>và phục vụ.</a:t>
            </a:r>
            <a:endParaRPr sz="1200">
              <a:solidFill>
                <a:schemeClr val="dk1"/>
              </a:solidFill>
              <a:highlight>
                <a:schemeClr val="lt1"/>
              </a:highlight>
              <a:latin typeface="Roboto Slab"/>
              <a:ea typeface="Roboto Slab"/>
              <a:cs typeface="Roboto Slab"/>
              <a:sym typeface="Roboto Slab"/>
            </a:endParaRPr>
          </a:p>
        </p:txBody>
      </p:sp>
      <p:pic>
        <p:nvPicPr>
          <p:cNvPr id="280" name="Google Shape;280;p34"/>
          <p:cNvPicPr preferRelativeResize="0"/>
          <p:nvPr/>
        </p:nvPicPr>
        <p:blipFill>
          <a:blip r:embed="rId3">
            <a:alphaModFix/>
          </a:blip>
          <a:stretch>
            <a:fillRect/>
          </a:stretch>
        </p:blipFill>
        <p:spPr>
          <a:xfrm>
            <a:off x="388913" y="944137"/>
            <a:ext cx="3655425" cy="3648675"/>
          </a:xfrm>
          <a:prstGeom prst="rect">
            <a:avLst/>
          </a:prstGeom>
          <a:noFill/>
          <a:ln>
            <a:noFill/>
          </a:ln>
        </p:spPr>
      </p:pic>
      <p:pic>
        <p:nvPicPr>
          <p:cNvPr id="281" name="Google Shape;281;p34"/>
          <p:cNvPicPr preferRelativeResize="0"/>
          <p:nvPr/>
        </p:nvPicPr>
        <p:blipFill>
          <a:blip r:embed="rId4">
            <a:alphaModFix/>
          </a:blip>
          <a:stretch>
            <a:fillRect/>
          </a:stretch>
        </p:blipFill>
        <p:spPr>
          <a:xfrm>
            <a:off x="4260713" y="1039870"/>
            <a:ext cx="4494374" cy="17286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87" name="Google Shape;287;p35"/>
          <p:cNvSpPr txBox="1">
            <a:spLocks noGrp="1"/>
          </p:cNvSpPr>
          <p:nvPr>
            <p:ph type="title"/>
          </p:nvPr>
        </p:nvSpPr>
        <p:spPr>
          <a:xfrm>
            <a:off x="354070"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highlight>
                  <a:schemeClr val="lt1"/>
                </a:highlight>
              </a:rPr>
              <a:t>7</a:t>
            </a:r>
            <a:r>
              <a:rPr lang="en" b="1">
                <a:solidFill>
                  <a:srgbClr val="1C4587"/>
                </a:solidFill>
                <a:highlight>
                  <a:schemeClr val="lt1"/>
                </a:highlight>
              </a:rPr>
              <a:t>.</a:t>
            </a:r>
            <a:r>
              <a:rPr lang="vi-VN" b="1">
                <a:solidFill>
                  <a:srgbClr val="1C4587"/>
                </a:solidFill>
                <a:highlight>
                  <a:schemeClr val="lt1"/>
                </a:highlight>
              </a:rPr>
              <a:t> </a:t>
            </a:r>
            <a:r>
              <a:rPr lang="en" b="1">
                <a:solidFill>
                  <a:srgbClr val="1C4587"/>
                </a:solidFill>
                <a:highlight>
                  <a:schemeClr val="lt1"/>
                </a:highlight>
              </a:rPr>
              <a:t>Tương quan giữa giá cả và 4 yếu tố</a:t>
            </a:r>
            <a:endParaRPr b="1">
              <a:solidFill>
                <a:srgbClr val="1C4587"/>
              </a:solidFill>
              <a:highlight>
                <a:schemeClr val="lt1"/>
              </a:highlight>
            </a:endParaRPr>
          </a:p>
        </p:txBody>
      </p:sp>
      <p:sp>
        <p:nvSpPr>
          <p:cNvPr id="288" name="Google Shape;288;p35"/>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9" name="Google Shape;289;p35"/>
          <p:cNvSpPr txBox="1"/>
          <p:nvPr/>
        </p:nvSpPr>
        <p:spPr>
          <a:xfrm>
            <a:off x="5094282" y="867748"/>
            <a:ext cx="3829687" cy="1671196"/>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Roboto Slab"/>
              <a:buChar char="●"/>
            </a:pPr>
            <a:r>
              <a:rPr lang="en" sz="1200">
                <a:highlight>
                  <a:schemeClr val="lt1"/>
                </a:highlight>
                <a:latin typeface="Roboto Slab"/>
                <a:ea typeface="Roboto Slab"/>
                <a:cs typeface="Roboto Slab"/>
                <a:sym typeface="Roboto Slab"/>
              </a:rPr>
              <a:t>Dùng mô hình OLS Regression, ta thấy được mô hình này cho ra giá trị </a:t>
            </a:r>
            <a:r>
              <a:rPr lang="en" sz="1200">
                <a:highlight>
                  <a:srgbClr val="FFFF00"/>
                </a:highlight>
                <a:latin typeface="Roboto Slab"/>
                <a:ea typeface="Roboto Slab"/>
                <a:cs typeface="Roboto Slab"/>
                <a:sym typeface="Roboto Slab"/>
              </a:rPr>
              <a:t>R-squared = 0.848</a:t>
            </a:r>
            <a:r>
              <a:rPr lang="en" sz="1200">
                <a:highlight>
                  <a:schemeClr val="lt1"/>
                </a:highlight>
                <a:latin typeface="Roboto Slab"/>
                <a:ea typeface="Roboto Slab"/>
                <a:cs typeface="Roboto Slab"/>
                <a:sym typeface="Roboto Slab"/>
              </a:rPr>
              <a:t>, giá trị này khá cao chứng tỏ mô hình </a:t>
            </a:r>
            <a:r>
              <a:rPr lang="vi-VN" sz="1200">
                <a:highlight>
                  <a:schemeClr val="lt1"/>
                </a:highlight>
                <a:latin typeface="Roboto Slab"/>
                <a:ea typeface="Roboto Slab"/>
                <a:cs typeface="Roboto Slab"/>
                <a:sym typeface="Roboto Slab"/>
              </a:rPr>
              <a:t>giải thích được 84.8% dữ liệu</a:t>
            </a:r>
            <a:r>
              <a:rPr lang="en" sz="1200">
                <a:highlight>
                  <a:schemeClr val="lt1"/>
                </a:highlight>
                <a:latin typeface="Roboto Slab"/>
                <a:ea typeface="Roboto Slab"/>
                <a:cs typeface="Roboto Slab"/>
                <a:sym typeface="Roboto Slab"/>
              </a:rPr>
              <a:t>.​</a:t>
            </a:r>
            <a:endParaRPr sz="1200">
              <a:highlight>
                <a:schemeClr val="lt1"/>
              </a:highlight>
              <a:latin typeface="Roboto Slab"/>
              <a:ea typeface="Roboto Slab"/>
              <a:cs typeface="Roboto Slab"/>
              <a:sym typeface="Roboto Slab"/>
            </a:endParaRPr>
          </a:p>
          <a:p>
            <a:pPr marL="457200" lvl="0" indent="-304800" algn="l" rtl="0">
              <a:lnSpc>
                <a:spcPct val="115000"/>
              </a:lnSpc>
              <a:spcBef>
                <a:spcPts val="0"/>
              </a:spcBef>
              <a:spcAft>
                <a:spcPts val="0"/>
              </a:spcAft>
              <a:buSzPts val="1200"/>
              <a:buFont typeface="Arial"/>
              <a:buChar char="●"/>
            </a:pPr>
            <a:r>
              <a:rPr lang="en" sz="1200">
                <a:highlight>
                  <a:schemeClr val="lt1"/>
                </a:highlight>
                <a:latin typeface="Roboto Slab"/>
                <a:ea typeface="Roboto Slab"/>
                <a:cs typeface="Roboto Slab"/>
                <a:sym typeface="Roboto Slab"/>
              </a:rPr>
              <a:t>Ta có thể xấp xỉ các yếu tố trên theo công thức: </a:t>
            </a:r>
            <a:r>
              <a:rPr lang="en" sz="1200">
                <a:highlight>
                  <a:srgbClr val="FFFF00"/>
                </a:highlight>
                <a:latin typeface="Roboto Slab"/>
                <a:ea typeface="Roboto Slab"/>
                <a:cs typeface="Roboto Slab"/>
                <a:sym typeface="Roboto Slab"/>
              </a:rPr>
              <a:t>Giá cả = </a:t>
            </a:r>
            <a:r>
              <a:rPr lang="en" sz="1200" b="1">
                <a:highlight>
                  <a:srgbClr val="FFFF00"/>
                </a:highlight>
                <a:latin typeface="Roboto Slab"/>
                <a:ea typeface="Roboto Slab"/>
                <a:cs typeface="Roboto Slab"/>
                <a:sym typeface="Roboto Slab"/>
              </a:rPr>
              <a:t>0.23</a:t>
            </a:r>
            <a:r>
              <a:rPr lang="en" sz="1200">
                <a:highlight>
                  <a:srgbClr val="FFFF00"/>
                </a:highlight>
                <a:latin typeface="Roboto Slab"/>
                <a:ea typeface="Roboto Slab"/>
                <a:cs typeface="Roboto Slab"/>
                <a:sym typeface="Roboto Slab"/>
              </a:rPr>
              <a:t>*Vị trí + </a:t>
            </a:r>
            <a:r>
              <a:rPr lang="en" sz="1200" b="1">
                <a:highlight>
                  <a:srgbClr val="FFFF00"/>
                </a:highlight>
                <a:latin typeface="Roboto Slab"/>
                <a:ea typeface="Roboto Slab"/>
                <a:cs typeface="Roboto Slab"/>
                <a:sym typeface="Roboto Slab"/>
              </a:rPr>
              <a:t>0.49</a:t>
            </a:r>
            <a:r>
              <a:rPr lang="en" sz="1200">
                <a:highlight>
                  <a:srgbClr val="FFFF00"/>
                </a:highlight>
                <a:latin typeface="Roboto Slab"/>
                <a:ea typeface="Roboto Slab"/>
                <a:cs typeface="Roboto Slab"/>
                <a:sym typeface="Roboto Slab"/>
              </a:rPr>
              <a:t>*Chất lượng + </a:t>
            </a:r>
            <a:r>
              <a:rPr lang="en" sz="1200" b="1">
                <a:highlight>
                  <a:srgbClr val="FFFF00"/>
                </a:highlight>
                <a:latin typeface="Roboto Slab"/>
                <a:ea typeface="Roboto Slab"/>
                <a:cs typeface="Roboto Slab"/>
                <a:sym typeface="Roboto Slab"/>
              </a:rPr>
              <a:t>0.23</a:t>
            </a:r>
            <a:r>
              <a:rPr lang="en" sz="1200">
                <a:highlight>
                  <a:srgbClr val="FFFF00"/>
                </a:highlight>
                <a:latin typeface="Roboto Slab"/>
                <a:ea typeface="Roboto Slab"/>
                <a:cs typeface="Roboto Slab"/>
                <a:sym typeface="Roboto Slab"/>
              </a:rPr>
              <a:t>*Phục vụ </a:t>
            </a:r>
            <a:r>
              <a:rPr lang="en" sz="1200" b="1">
                <a:highlight>
                  <a:srgbClr val="FFFF00"/>
                </a:highlight>
                <a:latin typeface="Roboto Slab"/>
                <a:ea typeface="Roboto Slab"/>
                <a:cs typeface="Roboto Slab"/>
                <a:sym typeface="Roboto Slab"/>
              </a:rPr>
              <a:t>- 0.009</a:t>
            </a:r>
            <a:r>
              <a:rPr lang="en" sz="1200">
                <a:highlight>
                  <a:srgbClr val="FFFF00"/>
                </a:highlight>
                <a:latin typeface="Roboto Slab"/>
                <a:ea typeface="Roboto Slab"/>
                <a:cs typeface="Roboto Slab"/>
                <a:sym typeface="Roboto Slab"/>
              </a:rPr>
              <a:t>*Không gian</a:t>
            </a:r>
            <a:endParaRPr sz="1200">
              <a:highlight>
                <a:srgbClr val="FFFF00"/>
              </a:highlight>
              <a:latin typeface="Roboto Slab"/>
              <a:ea typeface="Roboto Slab"/>
              <a:cs typeface="Roboto Slab"/>
              <a:sym typeface="Roboto Slab"/>
            </a:endParaRPr>
          </a:p>
        </p:txBody>
      </p:sp>
      <p:grpSp>
        <p:nvGrpSpPr>
          <p:cNvPr id="3" name="Group 2">
            <a:extLst>
              <a:ext uri="{FF2B5EF4-FFF2-40B4-BE49-F238E27FC236}">
                <a16:creationId xmlns:a16="http://schemas.microsoft.com/office/drawing/2014/main" id="{1F768EE5-2390-6074-3055-5FD09196D5C8}"/>
              </a:ext>
            </a:extLst>
          </p:cNvPr>
          <p:cNvGrpSpPr/>
          <p:nvPr/>
        </p:nvGrpSpPr>
        <p:grpSpPr>
          <a:xfrm>
            <a:off x="607875" y="858328"/>
            <a:ext cx="4737200" cy="3723550"/>
            <a:chOff x="899277" y="858328"/>
            <a:chExt cx="4737200" cy="3723550"/>
          </a:xfrm>
        </p:grpSpPr>
        <p:pic>
          <p:nvPicPr>
            <p:cNvPr id="290" name="Google Shape;290;p35"/>
            <p:cNvPicPr preferRelativeResize="0"/>
            <p:nvPr/>
          </p:nvPicPr>
          <p:blipFill>
            <a:blip r:embed="rId3">
              <a:alphaModFix/>
            </a:blip>
            <a:stretch>
              <a:fillRect/>
            </a:stretch>
          </p:blipFill>
          <p:spPr>
            <a:xfrm>
              <a:off x="899277" y="858328"/>
              <a:ext cx="4737200" cy="3723550"/>
            </a:xfrm>
            <a:prstGeom prst="rect">
              <a:avLst/>
            </a:prstGeom>
            <a:noFill/>
            <a:ln>
              <a:noFill/>
            </a:ln>
          </p:spPr>
        </p:pic>
        <p:sp>
          <p:nvSpPr>
            <p:cNvPr id="2" name="Rectangle 1">
              <a:extLst>
                <a:ext uri="{FF2B5EF4-FFF2-40B4-BE49-F238E27FC236}">
                  <a16:creationId xmlns:a16="http://schemas.microsoft.com/office/drawing/2014/main" id="{A52E83A0-2D81-7B71-90FD-2083308C05ED}"/>
                </a:ext>
              </a:extLst>
            </p:cNvPr>
            <p:cNvSpPr/>
            <p:nvPr/>
          </p:nvSpPr>
          <p:spPr>
            <a:xfrm>
              <a:off x="1666875" y="2258806"/>
              <a:ext cx="521102" cy="836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96" name="Google Shape;296;p36"/>
          <p:cNvSpPr txBox="1">
            <a:spLocks noGrp="1"/>
          </p:cNvSpPr>
          <p:nvPr>
            <p:ph type="title"/>
          </p:nvPr>
        </p:nvSpPr>
        <p:spPr>
          <a:xfrm>
            <a:off x="350709" y="6088"/>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highlight>
                  <a:schemeClr val="lt1"/>
                </a:highlight>
              </a:rPr>
              <a:t>8</a:t>
            </a:r>
            <a:r>
              <a:rPr lang="en" b="1">
                <a:solidFill>
                  <a:srgbClr val="1C4587"/>
                </a:solidFill>
                <a:highlight>
                  <a:schemeClr val="lt1"/>
                </a:highlight>
              </a:rPr>
              <a:t>.</a:t>
            </a:r>
            <a:r>
              <a:rPr lang="vi-VN" b="1">
                <a:solidFill>
                  <a:srgbClr val="1C4587"/>
                </a:solidFill>
                <a:highlight>
                  <a:schemeClr val="lt1"/>
                </a:highlight>
              </a:rPr>
              <a:t> </a:t>
            </a:r>
            <a:r>
              <a:rPr lang="en" b="1">
                <a:solidFill>
                  <a:srgbClr val="1C4587"/>
                </a:solidFill>
                <a:highlight>
                  <a:schemeClr val="lt1"/>
                </a:highlight>
              </a:rPr>
              <a:t>Tương quan giữa điểm dịch vụ và loại đánh giá</a:t>
            </a:r>
            <a:endParaRPr b="1">
              <a:solidFill>
                <a:srgbClr val="1C4587"/>
              </a:solidFill>
              <a:highlight>
                <a:schemeClr val="lt1"/>
              </a:highlight>
            </a:endParaRPr>
          </a:p>
        </p:txBody>
      </p:sp>
      <p:sp>
        <p:nvSpPr>
          <p:cNvPr id="297" name="Google Shape;297;p36"/>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8" name="Google Shape;298;p36"/>
          <p:cNvSpPr txBox="1"/>
          <p:nvPr/>
        </p:nvSpPr>
        <p:spPr>
          <a:xfrm>
            <a:off x="6189785" y="1392606"/>
            <a:ext cx="2917215" cy="2095928"/>
          </a:xfrm>
          <a:prstGeom prst="rect">
            <a:avLst/>
          </a:prstGeom>
          <a:noFill/>
          <a:ln>
            <a:noFill/>
          </a:ln>
        </p:spPr>
        <p:txBody>
          <a:bodyPr spcFirstLastPara="1" wrap="square" lIns="91425" tIns="91425" rIns="91425" bIns="91425" anchor="t" anchorCtr="0">
            <a:spAutoFit/>
          </a:bodyPr>
          <a:lstStyle/>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en" sz="1200">
                <a:solidFill>
                  <a:schemeClr val="dk1"/>
                </a:solidFill>
                <a:highlight>
                  <a:schemeClr val="lt1"/>
                </a:highlight>
                <a:latin typeface="Roboto Slab"/>
                <a:ea typeface="Roboto Slab"/>
                <a:cs typeface="Roboto Slab"/>
                <a:sym typeface="Roboto Slab"/>
              </a:rPr>
              <a:t>Chất lượng dịch vụ sẽ ảnh hưởng đến loại đánh giá.​</a:t>
            </a:r>
            <a:endParaRPr sz="1200">
              <a:solidFill>
                <a:schemeClr val="dk1"/>
              </a:solidFill>
              <a:highlight>
                <a:schemeClr val="lt1"/>
              </a:highlight>
              <a:latin typeface="Roboto Slab"/>
              <a:ea typeface="Roboto Slab"/>
              <a:cs typeface="Roboto Slab"/>
              <a:sym typeface="Roboto Slab"/>
            </a:endParaRPr>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vi-VN" sz="1200">
                <a:solidFill>
                  <a:schemeClr val="dk1"/>
                </a:solidFill>
                <a:highlight>
                  <a:schemeClr val="lt1"/>
                </a:highlight>
                <a:latin typeface="Roboto Slab"/>
                <a:ea typeface="Roboto Slab"/>
                <a:cs typeface="Roboto Slab"/>
                <a:sym typeface="Roboto Slab"/>
              </a:rPr>
              <a:t>Khi mức điểm dịch vụ từ 4 điểm trở lên, các đánh giá Không tốt, Trung bình, Tốt cũng bắt đầu nhiều lên</a:t>
            </a:r>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vi-VN" sz="1200">
                <a:solidFill>
                  <a:schemeClr val="dk1"/>
                </a:solidFill>
                <a:highlight>
                  <a:schemeClr val="lt1"/>
                </a:highlight>
                <a:latin typeface="Roboto Slab"/>
                <a:ea typeface="Roboto Slab"/>
                <a:cs typeface="Roboto Slab"/>
                <a:sym typeface="Roboto Slab"/>
              </a:rPr>
              <a:t>Đặc biệt khi điểm dịch vụ đạt từ 6.5-7 điểm thì có rất nhiều người viết đánh giá Tốt và Trung bình</a:t>
            </a:r>
            <a:endParaRPr sz="1200">
              <a:solidFill>
                <a:schemeClr val="dk1"/>
              </a:solidFill>
              <a:highlight>
                <a:schemeClr val="lt1"/>
              </a:highlight>
              <a:latin typeface="Roboto Slab"/>
              <a:ea typeface="Roboto Slab"/>
              <a:cs typeface="Roboto Slab"/>
              <a:sym typeface="Roboto Slab"/>
            </a:endParaRPr>
          </a:p>
        </p:txBody>
      </p:sp>
      <p:pic>
        <p:nvPicPr>
          <p:cNvPr id="2" name="Picture 1">
            <a:extLst>
              <a:ext uri="{FF2B5EF4-FFF2-40B4-BE49-F238E27FC236}">
                <a16:creationId xmlns:a16="http://schemas.microsoft.com/office/drawing/2014/main" id="{B7F73A22-B4BE-A8E9-D4CB-87F596F8290B}"/>
              </a:ext>
            </a:extLst>
          </p:cNvPr>
          <p:cNvPicPr>
            <a:picLocks noChangeAspect="1"/>
          </p:cNvPicPr>
          <p:nvPr/>
        </p:nvPicPr>
        <p:blipFill>
          <a:blip r:embed="rId3"/>
          <a:stretch>
            <a:fillRect/>
          </a:stretch>
        </p:blipFill>
        <p:spPr>
          <a:xfrm>
            <a:off x="497426" y="858325"/>
            <a:ext cx="5850488" cy="2981731"/>
          </a:xfrm>
          <a:prstGeom prst="rect">
            <a:avLst/>
          </a:prstGeom>
        </p:spPr>
      </p:pic>
      <p:sp>
        <p:nvSpPr>
          <p:cNvPr id="3" name="TextBox 2">
            <a:extLst>
              <a:ext uri="{FF2B5EF4-FFF2-40B4-BE49-F238E27FC236}">
                <a16:creationId xmlns:a16="http://schemas.microsoft.com/office/drawing/2014/main" id="{46D22D43-296D-2EC6-4AA3-C256AD910265}"/>
              </a:ext>
            </a:extLst>
          </p:cNvPr>
          <p:cNvSpPr txBox="1"/>
          <p:nvPr/>
        </p:nvSpPr>
        <p:spPr>
          <a:xfrm>
            <a:off x="1021887" y="3947494"/>
            <a:ext cx="7656847" cy="523220"/>
          </a:xfrm>
          <a:prstGeom prst="rect">
            <a:avLst/>
          </a:prstGeom>
          <a:noFill/>
        </p:spPr>
        <p:txBody>
          <a:bodyPr wrap="square" rtlCol="0">
            <a:spAutoFit/>
          </a:bodyPr>
          <a:lstStyle/>
          <a:p>
            <a:r>
              <a:rPr lang="vi-VN" b="1">
                <a:solidFill>
                  <a:schemeClr val="dk1"/>
                </a:solidFill>
                <a:highlight>
                  <a:schemeClr val="lt1"/>
                </a:highlight>
                <a:latin typeface="Roboto Slab"/>
                <a:ea typeface="Roboto Slab"/>
                <a:cs typeface="Roboto Slab"/>
              </a:rPr>
              <a:t>Chất lượng dịch vụ ở mức 4-9 điểm thì sẽ có nhiều khách quan tâm, đa phần sẽ cho đánh giá Trung bình hoặc Tốt </a:t>
            </a:r>
          </a:p>
        </p:txBody>
      </p:sp>
      <p:sp>
        <p:nvSpPr>
          <p:cNvPr id="4" name="Arrow: Right 3">
            <a:extLst>
              <a:ext uri="{FF2B5EF4-FFF2-40B4-BE49-F238E27FC236}">
                <a16:creationId xmlns:a16="http://schemas.microsoft.com/office/drawing/2014/main" id="{6C6D0DE1-E8B4-E3CB-DB8B-E15B068B703A}"/>
              </a:ext>
            </a:extLst>
          </p:cNvPr>
          <p:cNvSpPr/>
          <p:nvPr/>
        </p:nvSpPr>
        <p:spPr>
          <a:xfrm>
            <a:off x="625010" y="4096230"/>
            <a:ext cx="396877" cy="185448"/>
          </a:xfrm>
          <a:prstGeom prst="righ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05" name="Google Shape;305;p37"/>
          <p:cNvSpPr txBox="1">
            <a:spLocks noGrp="1"/>
          </p:cNvSpPr>
          <p:nvPr>
            <p:ph type="title"/>
          </p:nvPr>
        </p:nvSpPr>
        <p:spPr>
          <a:xfrm>
            <a:off x="341644" y="155720"/>
            <a:ext cx="861144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highlight>
                  <a:schemeClr val="lt1"/>
                </a:highlight>
              </a:rPr>
              <a:t>9</a:t>
            </a:r>
            <a:r>
              <a:rPr lang="en" b="1">
                <a:solidFill>
                  <a:srgbClr val="1C4587"/>
                </a:solidFill>
                <a:highlight>
                  <a:schemeClr val="lt1"/>
                </a:highlight>
              </a:rPr>
              <a:t>.</a:t>
            </a:r>
            <a:r>
              <a:rPr lang="vi-VN" b="1">
                <a:solidFill>
                  <a:srgbClr val="1C4587"/>
                </a:solidFill>
                <a:highlight>
                  <a:schemeClr val="lt1"/>
                </a:highlight>
              </a:rPr>
              <a:t> </a:t>
            </a:r>
            <a:r>
              <a:rPr lang="en" b="1">
                <a:solidFill>
                  <a:srgbClr val="1C4587"/>
                </a:solidFill>
                <a:highlight>
                  <a:schemeClr val="lt1"/>
                </a:highlight>
              </a:rPr>
              <a:t>Sự ảnh hưởng của quận đến giá cả trung bình của các quán ăn ở </a:t>
            </a:r>
            <a:r>
              <a:rPr lang="vi-VN" b="1">
                <a:solidFill>
                  <a:srgbClr val="1C4587"/>
                </a:solidFill>
                <a:highlight>
                  <a:schemeClr val="lt1"/>
                </a:highlight>
              </a:rPr>
              <a:t>TP.</a:t>
            </a:r>
            <a:r>
              <a:rPr lang="en" b="1">
                <a:solidFill>
                  <a:srgbClr val="1C4587"/>
                </a:solidFill>
                <a:highlight>
                  <a:schemeClr val="lt1"/>
                </a:highlight>
              </a:rPr>
              <a:t>HCM</a:t>
            </a:r>
            <a:endParaRPr b="1">
              <a:solidFill>
                <a:srgbClr val="1C4587"/>
              </a:solidFill>
              <a:highlight>
                <a:schemeClr val="lt1"/>
              </a:highlight>
            </a:endParaRPr>
          </a:p>
        </p:txBody>
      </p:sp>
      <p:sp>
        <p:nvSpPr>
          <p:cNvPr id="306" name="Google Shape;306;p37"/>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7" name="Google Shape;307;p37"/>
          <p:cNvSpPr txBox="1"/>
          <p:nvPr/>
        </p:nvSpPr>
        <p:spPr>
          <a:xfrm>
            <a:off x="5473700" y="1244786"/>
            <a:ext cx="3666250" cy="821733"/>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Arial"/>
              <a:buChar char="●"/>
            </a:pPr>
            <a:r>
              <a:rPr lang="en" sz="1200">
                <a:solidFill>
                  <a:schemeClr val="dk1"/>
                </a:solidFill>
                <a:highlight>
                  <a:schemeClr val="lt1"/>
                </a:highlight>
                <a:latin typeface="Roboto Slab"/>
                <a:ea typeface="Roboto Slab"/>
                <a:cs typeface="Roboto Slab"/>
              </a:rPr>
              <a:t>Quận 1 là nơi có giá trung bình cao nhất.​</a:t>
            </a:r>
            <a:endParaRPr sz="1200">
              <a:solidFill>
                <a:schemeClr val="dk1"/>
              </a:solidFill>
              <a:highlight>
                <a:schemeClr val="lt1"/>
              </a:highlight>
              <a:latin typeface="Roboto Slab"/>
              <a:ea typeface="Roboto Slab"/>
              <a:cs typeface="Roboto Slab"/>
            </a:endParaRPr>
          </a:p>
          <a:p>
            <a:pPr marL="457200" lvl="0" indent="-304800" algn="l" rtl="0">
              <a:lnSpc>
                <a:spcPct val="115000"/>
              </a:lnSpc>
              <a:spcBef>
                <a:spcPts val="0"/>
              </a:spcBef>
              <a:spcAft>
                <a:spcPts val="0"/>
              </a:spcAft>
              <a:buSzPts val="1200"/>
              <a:buFont typeface="Arial"/>
              <a:buChar char="●"/>
            </a:pPr>
            <a:r>
              <a:rPr lang="en" sz="1200">
                <a:solidFill>
                  <a:schemeClr val="dk1"/>
                </a:solidFill>
                <a:highlight>
                  <a:schemeClr val="lt1"/>
                </a:highlight>
                <a:latin typeface="Roboto Slab"/>
                <a:ea typeface="Roboto Slab"/>
                <a:cs typeface="Roboto Slab"/>
              </a:rPr>
              <a:t>Các quận top đầu về giá trung bình chủ yếu là các quận ở trung tâm.​</a:t>
            </a:r>
            <a:endParaRPr sz="1200">
              <a:solidFill>
                <a:schemeClr val="dk1"/>
              </a:solidFill>
              <a:highlight>
                <a:schemeClr val="lt1"/>
              </a:highlight>
              <a:latin typeface="Roboto Slab"/>
              <a:ea typeface="Roboto Slab"/>
              <a:cs typeface="Roboto Slab"/>
              <a:sym typeface="Roboto Slab"/>
            </a:endParaRPr>
          </a:p>
        </p:txBody>
      </p:sp>
      <p:pic>
        <p:nvPicPr>
          <p:cNvPr id="308" name="Google Shape;308;p37"/>
          <p:cNvPicPr preferRelativeResize="0"/>
          <p:nvPr/>
        </p:nvPicPr>
        <p:blipFill rotWithShape="1">
          <a:blip r:embed="rId3">
            <a:alphaModFix/>
          </a:blip>
          <a:srcRect b="5838"/>
          <a:stretch/>
        </p:blipFill>
        <p:spPr>
          <a:xfrm>
            <a:off x="625053" y="858326"/>
            <a:ext cx="4979584" cy="3891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14" name="Google Shape;314;p38"/>
          <p:cNvSpPr txBox="1">
            <a:spLocks noGrp="1"/>
          </p:cNvSpPr>
          <p:nvPr>
            <p:ph type="title"/>
          </p:nvPr>
        </p:nvSpPr>
        <p:spPr>
          <a:xfrm>
            <a:off x="246217" y="155720"/>
            <a:ext cx="8803298"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highlight>
                  <a:schemeClr val="lt1"/>
                </a:highlight>
              </a:rPr>
              <a:t>10</a:t>
            </a:r>
            <a:r>
              <a:rPr lang="en" b="1">
                <a:solidFill>
                  <a:srgbClr val="1C4587"/>
                </a:solidFill>
                <a:highlight>
                  <a:schemeClr val="lt1"/>
                </a:highlight>
              </a:rPr>
              <a:t>.</a:t>
            </a:r>
            <a:r>
              <a:rPr lang="vi-VN" b="1">
                <a:solidFill>
                  <a:srgbClr val="1C4587"/>
                </a:solidFill>
                <a:highlight>
                  <a:schemeClr val="lt1"/>
                </a:highlight>
              </a:rPr>
              <a:t> </a:t>
            </a:r>
            <a:r>
              <a:rPr lang="en" b="1">
                <a:solidFill>
                  <a:srgbClr val="1C4587"/>
                </a:solidFill>
                <a:highlight>
                  <a:schemeClr val="lt1"/>
                </a:highlight>
              </a:rPr>
              <a:t>Sự ảnh hưởng của quận đến giá cả trung bình của các nhà hàng ở </a:t>
            </a:r>
            <a:r>
              <a:rPr lang="vi-VN" b="1">
                <a:solidFill>
                  <a:srgbClr val="1C4587"/>
                </a:solidFill>
                <a:highlight>
                  <a:schemeClr val="lt1"/>
                </a:highlight>
              </a:rPr>
              <a:t>TP.</a:t>
            </a:r>
            <a:r>
              <a:rPr lang="en" b="1">
                <a:solidFill>
                  <a:srgbClr val="1C4587"/>
                </a:solidFill>
                <a:highlight>
                  <a:schemeClr val="lt1"/>
                </a:highlight>
              </a:rPr>
              <a:t>HCM</a:t>
            </a:r>
            <a:endParaRPr b="1">
              <a:solidFill>
                <a:srgbClr val="1C4587"/>
              </a:solidFill>
              <a:highlight>
                <a:schemeClr val="lt1"/>
              </a:highlight>
            </a:endParaRPr>
          </a:p>
        </p:txBody>
      </p:sp>
      <p:sp>
        <p:nvSpPr>
          <p:cNvPr id="315" name="Google Shape;315;p38"/>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6" name="Google Shape;316;p38"/>
          <p:cNvSpPr txBox="1"/>
          <p:nvPr/>
        </p:nvSpPr>
        <p:spPr>
          <a:xfrm>
            <a:off x="5466303" y="1491371"/>
            <a:ext cx="3583212" cy="609367"/>
          </a:xfrm>
          <a:prstGeom prst="rect">
            <a:avLst/>
          </a:prstGeom>
          <a:noFill/>
          <a:ln>
            <a:noFill/>
          </a:ln>
        </p:spPr>
        <p:txBody>
          <a:bodyPr spcFirstLastPara="1" wrap="square" lIns="91425" tIns="91425" rIns="91425" bIns="91425" anchor="t" anchorCtr="0">
            <a:spAutoFit/>
          </a:bodyPr>
          <a:lstStyle/>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en" sz="1200">
                <a:solidFill>
                  <a:schemeClr val="dk1"/>
                </a:solidFill>
                <a:highlight>
                  <a:schemeClr val="lt1"/>
                </a:highlight>
                <a:latin typeface="Roboto Slab"/>
                <a:ea typeface="Roboto Slab"/>
                <a:cs typeface="Roboto Slab"/>
                <a:sym typeface="Roboto Slab"/>
              </a:rPr>
              <a:t>Các quận top đầu về giá trung bình cũng chủ yếu là các quận ở trung tâm.​</a:t>
            </a:r>
            <a:endParaRPr sz="1200">
              <a:solidFill>
                <a:schemeClr val="dk1"/>
              </a:solidFill>
              <a:highlight>
                <a:schemeClr val="lt1"/>
              </a:highlight>
              <a:latin typeface="Roboto Slab"/>
              <a:ea typeface="Roboto Slab"/>
              <a:cs typeface="Roboto Slab"/>
              <a:sym typeface="Roboto Slab"/>
            </a:endParaRPr>
          </a:p>
        </p:txBody>
      </p:sp>
      <p:pic>
        <p:nvPicPr>
          <p:cNvPr id="317" name="Google Shape;317;p38"/>
          <p:cNvPicPr preferRelativeResize="0"/>
          <p:nvPr/>
        </p:nvPicPr>
        <p:blipFill rotWithShape="1">
          <a:blip r:embed="rId3">
            <a:alphaModFix/>
          </a:blip>
          <a:srcRect l="-588" r="7412"/>
          <a:stretch/>
        </p:blipFill>
        <p:spPr>
          <a:xfrm>
            <a:off x="558960" y="858320"/>
            <a:ext cx="4776715" cy="4032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323" name="Google Shape;323;p39"/>
          <p:cNvSpPr txBox="1">
            <a:spLocks noGrp="1"/>
          </p:cNvSpPr>
          <p:nvPr>
            <p:ph type="title"/>
          </p:nvPr>
        </p:nvSpPr>
        <p:spPr>
          <a:xfrm>
            <a:off x="246217" y="155720"/>
            <a:ext cx="8111633"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highlight>
                  <a:schemeClr val="lt1"/>
                </a:highlight>
              </a:rPr>
              <a:t>11</a:t>
            </a:r>
            <a:r>
              <a:rPr lang="en" b="1">
                <a:solidFill>
                  <a:srgbClr val="1C4587"/>
                </a:solidFill>
                <a:highlight>
                  <a:schemeClr val="lt1"/>
                </a:highlight>
              </a:rPr>
              <a:t>.</a:t>
            </a:r>
            <a:r>
              <a:rPr lang="vi-VN" b="1">
                <a:solidFill>
                  <a:srgbClr val="1C4587"/>
                </a:solidFill>
                <a:highlight>
                  <a:schemeClr val="lt1"/>
                </a:highlight>
              </a:rPr>
              <a:t> </a:t>
            </a:r>
            <a:r>
              <a:rPr lang="en" b="1">
                <a:solidFill>
                  <a:srgbClr val="1C4587"/>
                </a:solidFill>
                <a:highlight>
                  <a:schemeClr val="lt1"/>
                </a:highlight>
              </a:rPr>
              <a:t>Sự ảnh hưởng của quận đến giá cả trung bình của các tiệm ăn vặt vỉa hè ở TP-HCM</a:t>
            </a:r>
            <a:endParaRPr b="1">
              <a:solidFill>
                <a:srgbClr val="1C4587"/>
              </a:solidFill>
              <a:highlight>
                <a:schemeClr val="lt1"/>
              </a:highlight>
            </a:endParaRPr>
          </a:p>
        </p:txBody>
      </p:sp>
      <p:sp>
        <p:nvSpPr>
          <p:cNvPr id="324" name="Google Shape;324;p39"/>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5" name="Google Shape;325;p39"/>
          <p:cNvSpPr txBox="1"/>
          <p:nvPr/>
        </p:nvSpPr>
        <p:spPr>
          <a:xfrm>
            <a:off x="4977987" y="1655653"/>
            <a:ext cx="3975097" cy="1034099"/>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Arial"/>
              <a:buChar char="●"/>
            </a:pPr>
            <a:r>
              <a:rPr lang="en" sz="1200">
                <a:solidFill>
                  <a:schemeClr val="dk1"/>
                </a:solidFill>
                <a:highlight>
                  <a:schemeClr val="lt1"/>
                </a:highlight>
                <a:latin typeface="Roboto Slab"/>
                <a:ea typeface="Roboto Slab"/>
                <a:cs typeface="Roboto Slab"/>
              </a:rPr>
              <a:t>Các quận top đầu về giá trung bình cũng chủ yếu là các quận ở trung tâm.​</a:t>
            </a:r>
            <a:endParaRPr sz="1200">
              <a:solidFill>
                <a:schemeClr val="dk1"/>
              </a:solidFill>
              <a:highlight>
                <a:schemeClr val="lt1"/>
              </a:highlight>
              <a:latin typeface="Roboto Slab"/>
              <a:ea typeface="Roboto Slab"/>
              <a:cs typeface="Roboto Slab"/>
            </a:endParaRPr>
          </a:p>
          <a:p>
            <a:pPr marL="457200" lvl="0" indent="-304800" algn="l" rtl="0">
              <a:lnSpc>
                <a:spcPct val="115000"/>
              </a:lnSpc>
              <a:spcBef>
                <a:spcPts val="0"/>
              </a:spcBef>
              <a:spcAft>
                <a:spcPts val="0"/>
              </a:spcAft>
              <a:buSzPts val="1200"/>
              <a:buFont typeface="Arial"/>
              <a:buChar char="●"/>
            </a:pPr>
            <a:r>
              <a:rPr lang="en" sz="1200">
                <a:solidFill>
                  <a:schemeClr val="dk1"/>
                </a:solidFill>
                <a:highlight>
                  <a:schemeClr val="lt1"/>
                </a:highlight>
                <a:latin typeface="Roboto Slab"/>
                <a:ea typeface="Roboto Slab"/>
                <a:cs typeface="Roboto Slab"/>
              </a:rPr>
              <a:t>Riêng huyện Củ Chi là trường hợp ngoại lệ hoặc có thể do dữ liệu chưa đủ tốt.​</a:t>
            </a:r>
            <a:endParaRPr sz="1200">
              <a:solidFill>
                <a:schemeClr val="dk1"/>
              </a:solidFill>
              <a:highlight>
                <a:schemeClr val="lt1"/>
              </a:highlight>
              <a:latin typeface="Roboto Slab"/>
              <a:ea typeface="Roboto Slab"/>
              <a:cs typeface="Roboto Slab"/>
              <a:sym typeface="Roboto Slab"/>
            </a:endParaRPr>
          </a:p>
        </p:txBody>
      </p:sp>
      <p:pic>
        <p:nvPicPr>
          <p:cNvPr id="326" name="Google Shape;326;p39"/>
          <p:cNvPicPr preferRelativeResize="0"/>
          <p:nvPr/>
        </p:nvPicPr>
        <p:blipFill rotWithShape="1">
          <a:blip r:embed="rId3">
            <a:alphaModFix/>
          </a:blip>
          <a:srcRect r="2089"/>
          <a:stretch/>
        </p:blipFill>
        <p:spPr>
          <a:xfrm>
            <a:off x="450396" y="858326"/>
            <a:ext cx="4714457" cy="37919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332" name="Google Shape;332;p40"/>
          <p:cNvSpPr txBox="1">
            <a:spLocks noGrp="1"/>
          </p:cNvSpPr>
          <p:nvPr>
            <p:ph type="title"/>
          </p:nvPr>
        </p:nvSpPr>
        <p:spPr>
          <a:xfrm>
            <a:off x="365750" y="-10081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rPr>
              <a:t>12</a:t>
            </a:r>
            <a:r>
              <a:rPr lang="en" b="1">
                <a:solidFill>
                  <a:srgbClr val="1C4587"/>
                </a:solidFill>
              </a:rPr>
              <a:t>.</a:t>
            </a:r>
            <a:r>
              <a:rPr lang="vi-VN" b="1">
                <a:solidFill>
                  <a:srgbClr val="1C4587"/>
                </a:solidFill>
              </a:rPr>
              <a:t> </a:t>
            </a:r>
            <a:r>
              <a:rPr lang="en" b="1">
                <a:solidFill>
                  <a:srgbClr val="1C4587"/>
                </a:solidFill>
              </a:rPr>
              <a:t>Điểm trung bình từng loại ẩm thực	</a:t>
            </a:r>
            <a:endParaRPr b="1">
              <a:solidFill>
                <a:srgbClr val="1C4587"/>
              </a:solidFill>
            </a:endParaRPr>
          </a:p>
        </p:txBody>
      </p:sp>
      <p:sp>
        <p:nvSpPr>
          <p:cNvPr id="333" name="Google Shape;333;p40"/>
          <p:cNvSpPr txBox="1"/>
          <p:nvPr/>
        </p:nvSpPr>
        <p:spPr>
          <a:xfrm>
            <a:off x="246217" y="1655653"/>
            <a:ext cx="1846800" cy="21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335" name="Google Shape;335;p40"/>
          <p:cNvPicPr preferRelativeResize="0"/>
          <p:nvPr/>
        </p:nvPicPr>
        <p:blipFill>
          <a:blip r:embed="rId3">
            <a:alphaModFix/>
          </a:blip>
          <a:stretch>
            <a:fillRect/>
          </a:stretch>
        </p:blipFill>
        <p:spPr>
          <a:xfrm>
            <a:off x="1206550" y="601786"/>
            <a:ext cx="6038312" cy="3418396"/>
          </a:xfrm>
          <a:prstGeom prst="rect">
            <a:avLst/>
          </a:prstGeom>
          <a:noFill/>
          <a:ln>
            <a:noFill/>
          </a:ln>
        </p:spPr>
      </p:pic>
      <p:sp>
        <p:nvSpPr>
          <p:cNvPr id="2" name="TextBox 1">
            <a:extLst>
              <a:ext uri="{FF2B5EF4-FFF2-40B4-BE49-F238E27FC236}">
                <a16:creationId xmlns:a16="http://schemas.microsoft.com/office/drawing/2014/main" id="{3FA58A96-DB22-C6ED-CB09-4D78DACB9145}"/>
              </a:ext>
            </a:extLst>
          </p:cNvPr>
          <p:cNvSpPr txBox="1"/>
          <p:nvPr/>
        </p:nvSpPr>
        <p:spPr>
          <a:xfrm>
            <a:off x="1206550" y="4020182"/>
            <a:ext cx="6857466" cy="307777"/>
          </a:xfrm>
          <a:prstGeom prst="rect">
            <a:avLst/>
          </a:prstGeom>
          <a:noFill/>
        </p:spPr>
        <p:txBody>
          <a:bodyPr wrap="square" rtlCol="0">
            <a:spAutoFit/>
          </a:bodyPr>
          <a:lstStyle/>
          <a:p>
            <a:pPr marL="285750" indent="-285750">
              <a:buFont typeface="Arial" panose="020B0604020202020204" pitchFamily="34" charset="0"/>
              <a:buChar char="•"/>
            </a:pPr>
            <a:r>
              <a:rPr lang="vi-VN" sz="1400">
                <a:solidFill>
                  <a:schemeClr val="dk1"/>
                </a:solidFill>
                <a:highlight>
                  <a:schemeClr val="lt1"/>
                </a:highlight>
                <a:latin typeface="Roboto Slab"/>
                <a:ea typeface="Roboto Slab"/>
                <a:cs typeface="Roboto Slab"/>
                <a:sym typeface="Roboto Slab"/>
              </a:rPr>
              <a:t>Các món nước ngoài được đánh giá khá cao so với các món Việt Nam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41" name="Google Shape;341;p41"/>
          <p:cNvSpPr txBox="1">
            <a:spLocks noGrp="1"/>
          </p:cNvSpPr>
          <p:nvPr>
            <p:ph type="title"/>
          </p:nvPr>
        </p:nvSpPr>
        <p:spPr>
          <a:xfrm>
            <a:off x="401575" y="-79410"/>
            <a:ext cx="7956275"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solidFill>
                  <a:srgbClr val="1C4587"/>
                </a:solidFill>
              </a:rPr>
              <a:t>13</a:t>
            </a:r>
            <a:r>
              <a:rPr lang="en" b="1">
                <a:solidFill>
                  <a:srgbClr val="1C4587"/>
                </a:solidFill>
              </a:rPr>
              <a:t>. Điểm trung bình mỗi yếu tố trong 5 yếu tố của từng khu vực</a:t>
            </a:r>
            <a:endParaRPr b="1">
              <a:solidFill>
                <a:srgbClr val="1C4587"/>
              </a:solidFill>
            </a:endParaRPr>
          </a:p>
        </p:txBody>
      </p:sp>
      <p:sp>
        <p:nvSpPr>
          <p:cNvPr id="343" name="Google Shape;343;p41"/>
          <p:cNvSpPr txBox="1"/>
          <p:nvPr/>
        </p:nvSpPr>
        <p:spPr>
          <a:xfrm>
            <a:off x="3895625" y="954400"/>
            <a:ext cx="4846800" cy="14588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chemeClr val="dk1"/>
                </a:solidFill>
                <a:highlight>
                  <a:schemeClr val="lt1"/>
                </a:highlight>
                <a:latin typeface="Roboto Slab"/>
                <a:ea typeface="Roboto Slab"/>
                <a:cs typeface="Roboto Slab"/>
                <a:sym typeface="Roboto Slab"/>
              </a:rPr>
              <a:t>Nhận xét:</a:t>
            </a:r>
            <a:r>
              <a:rPr lang="en" sz="1200">
                <a:solidFill>
                  <a:schemeClr val="dk1"/>
                </a:solidFill>
                <a:highlight>
                  <a:schemeClr val="lt1"/>
                </a:highlight>
                <a:latin typeface="Roboto Slab"/>
                <a:ea typeface="Roboto Slab"/>
                <a:cs typeface="Roboto Slab"/>
                <a:sym typeface="Roboto Slab"/>
              </a:rPr>
              <a:t>​</a:t>
            </a:r>
            <a:endParaRPr sz="1200">
              <a:solidFill>
                <a:schemeClr val="dk1"/>
              </a:solidFill>
              <a:highlight>
                <a:schemeClr val="lt1"/>
              </a:highlight>
              <a:latin typeface="Roboto Slab"/>
              <a:ea typeface="Roboto Slab"/>
              <a:cs typeface="Roboto Slab"/>
              <a:sym typeface="Roboto Slab"/>
            </a:endParaRPr>
          </a:p>
          <a:p>
            <a:pPr marL="509588" lvl="0" indent="-22225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Chất lượng và vị trí không khác nhau nhiều ở cả 3 khu vực.​</a:t>
            </a:r>
            <a:endParaRPr sz="1200">
              <a:solidFill>
                <a:schemeClr val="dk1"/>
              </a:solidFill>
              <a:highlight>
                <a:schemeClr val="lt1"/>
              </a:highlight>
              <a:latin typeface="Roboto Slab"/>
              <a:ea typeface="Roboto Slab"/>
              <a:cs typeface="Roboto Slab"/>
              <a:sym typeface="Roboto Slab"/>
            </a:endParaRPr>
          </a:p>
          <a:p>
            <a:pPr marL="509588" lvl="0" indent="-22225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Nội thành, trung tâm: chất lượng, vị trí làm điểm cộng.​</a:t>
            </a:r>
            <a:endParaRPr sz="1200">
              <a:solidFill>
                <a:schemeClr val="dk1"/>
              </a:solidFill>
              <a:highlight>
                <a:schemeClr val="lt1"/>
              </a:highlight>
              <a:latin typeface="Roboto Slab"/>
              <a:ea typeface="Roboto Slab"/>
              <a:cs typeface="Roboto Slab"/>
              <a:sym typeface="Roboto Slab"/>
            </a:endParaRPr>
          </a:p>
          <a:p>
            <a:pPr marL="509588" lvl="0" indent="-22225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Trong khi Khu vực khác: điểm nổi bật làm khác biệt của các quán ở đây là giá cả, phục vụ, không gian.</a:t>
            </a:r>
            <a:endParaRPr sz="1200">
              <a:solidFill>
                <a:schemeClr val="dk1"/>
              </a:solidFill>
              <a:highlight>
                <a:schemeClr val="lt1"/>
              </a:highlight>
              <a:latin typeface="Roboto Slab"/>
              <a:ea typeface="Roboto Slab"/>
              <a:cs typeface="Roboto Slab"/>
              <a:sym typeface="Roboto Slab"/>
            </a:endParaRPr>
          </a:p>
        </p:txBody>
      </p:sp>
      <p:sp>
        <p:nvSpPr>
          <p:cNvPr id="344" name="Google Shape;344;p41"/>
          <p:cNvSpPr txBox="1"/>
          <p:nvPr/>
        </p:nvSpPr>
        <p:spPr>
          <a:xfrm>
            <a:off x="3895625" y="2592371"/>
            <a:ext cx="5058511" cy="16711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highlight>
                  <a:schemeClr val="lt1"/>
                </a:highlight>
                <a:latin typeface="Roboto Slab"/>
                <a:ea typeface="Roboto Slab"/>
                <a:cs typeface="Roboto Slab"/>
                <a:sym typeface="Roboto Slab"/>
              </a:rPr>
              <a:t>​</a:t>
            </a:r>
            <a:r>
              <a:rPr lang="en" sz="1200" b="1">
                <a:highlight>
                  <a:schemeClr val="lt1"/>
                </a:highlight>
                <a:latin typeface="Roboto Slab"/>
                <a:ea typeface="Roboto Slab"/>
                <a:cs typeface="Roboto Slab"/>
                <a:sym typeface="Roboto Slab"/>
              </a:rPr>
              <a:t>Khu vực:</a:t>
            </a:r>
            <a:r>
              <a:rPr lang="en" sz="1200">
                <a:highlight>
                  <a:schemeClr val="lt1"/>
                </a:highlight>
                <a:latin typeface="Roboto Slab"/>
                <a:ea typeface="Roboto Slab"/>
                <a:cs typeface="Roboto Slab"/>
                <a:sym typeface="Roboto Slab"/>
              </a:rPr>
              <a:t>​</a:t>
            </a:r>
            <a:endParaRPr sz="1200">
              <a:highlight>
                <a:schemeClr val="lt1"/>
              </a:highlight>
              <a:latin typeface="Roboto Slab"/>
              <a:ea typeface="Roboto Slab"/>
              <a:cs typeface="Roboto Slab"/>
              <a:sym typeface="Roboto Slab"/>
            </a:endParaRPr>
          </a:p>
          <a:p>
            <a:pPr marL="509588" lvl="0" indent="-222250" algn="l" rtl="0">
              <a:lnSpc>
                <a:spcPct val="115000"/>
              </a:lnSpc>
              <a:spcBef>
                <a:spcPts val="0"/>
              </a:spcBef>
              <a:spcAft>
                <a:spcPts val="0"/>
              </a:spcAft>
              <a:buSzPts val="1200"/>
              <a:buFont typeface="Arial"/>
              <a:buChar char="●"/>
            </a:pPr>
            <a:r>
              <a:rPr lang="en" sz="1200" b="1">
                <a:solidFill>
                  <a:srgbClr val="636EFA"/>
                </a:solidFill>
                <a:highlight>
                  <a:schemeClr val="lt1"/>
                </a:highlight>
                <a:latin typeface="Roboto Slab"/>
                <a:ea typeface="Roboto Slab"/>
                <a:cs typeface="Roboto Slab"/>
                <a:sym typeface="Roboto Slab"/>
              </a:rPr>
              <a:t>Trung tâm</a:t>
            </a:r>
            <a:r>
              <a:rPr lang="en" sz="1200">
                <a:solidFill>
                  <a:srgbClr val="636EFA"/>
                </a:solidFill>
                <a:highlight>
                  <a:schemeClr val="lt1"/>
                </a:highlight>
                <a:latin typeface="Roboto Slab"/>
                <a:ea typeface="Roboto Slab"/>
                <a:cs typeface="Roboto Slab"/>
                <a:sym typeface="Roboto Slab"/>
              </a:rPr>
              <a:t> = [Quận 1, Quận 3, Quận Phú Nhuận, Quận 5, Quận Tân Bình, Quận Bình Thạnh, Quận 11, Quận 10]</a:t>
            </a:r>
            <a:r>
              <a:rPr lang="en" sz="1200">
                <a:highlight>
                  <a:schemeClr val="lt1"/>
                </a:highlight>
                <a:latin typeface="Roboto Slab"/>
                <a:ea typeface="Roboto Slab"/>
                <a:cs typeface="Roboto Slab"/>
                <a:sym typeface="Roboto Slab"/>
              </a:rPr>
              <a:t>​</a:t>
            </a:r>
            <a:endParaRPr sz="1200">
              <a:highlight>
                <a:schemeClr val="lt1"/>
              </a:highlight>
              <a:latin typeface="Roboto Slab"/>
              <a:ea typeface="Roboto Slab"/>
              <a:cs typeface="Roboto Slab"/>
              <a:sym typeface="Roboto Slab"/>
            </a:endParaRPr>
          </a:p>
          <a:p>
            <a:pPr marL="509588" lvl="0" indent="-222250" algn="l" rtl="0">
              <a:lnSpc>
                <a:spcPct val="115000"/>
              </a:lnSpc>
              <a:spcBef>
                <a:spcPts val="0"/>
              </a:spcBef>
              <a:spcAft>
                <a:spcPts val="0"/>
              </a:spcAft>
              <a:buSzPts val="1200"/>
              <a:buFont typeface="Arial"/>
              <a:buChar char="●"/>
            </a:pPr>
            <a:r>
              <a:rPr lang="en" sz="1200" b="1">
                <a:solidFill>
                  <a:srgbClr val="FF0000"/>
                </a:solidFill>
                <a:highlight>
                  <a:schemeClr val="lt1"/>
                </a:highlight>
                <a:latin typeface="Roboto Slab"/>
                <a:ea typeface="Roboto Slab"/>
                <a:cs typeface="Roboto Slab"/>
                <a:sym typeface="Roboto Slab"/>
              </a:rPr>
              <a:t>Ngoại thành</a:t>
            </a:r>
            <a:r>
              <a:rPr lang="en" sz="1200">
                <a:solidFill>
                  <a:srgbClr val="FF0000"/>
                </a:solidFill>
                <a:highlight>
                  <a:schemeClr val="lt1"/>
                </a:highlight>
                <a:latin typeface="Roboto Slab"/>
                <a:ea typeface="Roboto Slab"/>
                <a:cs typeface="Roboto Slab"/>
                <a:sym typeface="Roboto Slab"/>
              </a:rPr>
              <a:t> = [Quận Tân Phú, Quận Bình Tân, Quận 8, Quận Gò Vấp, Quận 4, Thủ Đức, Quận 7, Quận 9, Quận 6, Quận 2]</a:t>
            </a:r>
            <a:r>
              <a:rPr lang="en" sz="1200">
                <a:highlight>
                  <a:schemeClr val="lt1"/>
                </a:highlight>
                <a:latin typeface="Roboto Slab"/>
                <a:ea typeface="Roboto Slab"/>
                <a:cs typeface="Roboto Slab"/>
                <a:sym typeface="Roboto Slab"/>
              </a:rPr>
              <a:t>​</a:t>
            </a:r>
            <a:endParaRPr sz="1200">
              <a:highlight>
                <a:schemeClr val="lt1"/>
              </a:highlight>
              <a:latin typeface="Roboto Slab"/>
              <a:ea typeface="Roboto Slab"/>
              <a:cs typeface="Roboto Slab"/>
              <a:sym typeface="Roboto Slab"/>
            </a:endParaRPr>
          </a:p>
          <a:p>
            <a:pPr marL="509588" lvl="0" indent="-222250" algn="l" rtl="0">
              <a:lnSpc>
                <a:spcPct val="115000"/>
              </a:lnSpc>
              <a:spcBef>
                <a:spcPts val="0"/>
              </a:spcBef>
              <a:spcAft>
                <a:spcPts val="0"/>
              </a:spcAft>
              <a:buSzPts val="1200"/>
              <a:buFont typeface="Arial"/>
              <a:buChar char="●"/>
            </a:pPr>
            <a:r>
              <a:rPr lang="en" sz="1200" b="1">
                <a:solidFill>
                  <a:srgbClr val="00B050"/>
                </a:solidFill>
                <a:highlight>
                  <a:schemeClr val="lt1"/>
                </a:highlight>
                <a:latin typeface="Roboto Slab"/>
                <a:ea typeface="Roboto Slab"/>
                <a:cs typeface="Roboto Slab"/>
                <a:sym typeface="Roboto Slab"/>
              </a:rPr>
              <a:t>Khu vực khác</a:t>
            </a:r>
            <a:r>
              <a:rPr lang="en" sz="1200">
                <a:solidFill>
                  <a:srgbClr val="00B050"/>
                </a:solidFill>
                <a:highlight>
                  <a:schemeClr val="lt1"/>
                </a:highlight>
                <a:latin typeface="Roboto Slab"/>
                <a:ea typeface="Roboto Slab"/>
                <a:cs typeface="Roboto Slab"/>
                <a:sym typeface="Roboto Slab"/>
              </a:rPr>
              <a:t> = [Huyện Nhà Bè, Quận 12, Huyện Hóc Môn, Huyện Bình Chánh, Huyện Củ Chi]</a:t>
            </a:r>
            <a:r>
              <a:rPr lang="en" sz="1200">
                <a:highlight>
                  <a:schemeClr val="lt1"/>
                </a:highlight>
                <a:latin typeface="Roboto Slab"/>
                <a:ea typeface="Roboto Slab"/>
                <a:cs typeface="Roboto Slab"/>
                <a:sym typeface="Roboto Slab"/>
              </a:rPr>
              <a:t>​</a:t>
            </a:r>
            <a:endParaRPr sz="1200" b="1">
              <a:solidFill>
                <a:schemeClr val="dk1"/>
              </a:solidFill>
              <a:highlight>
                <a:schemeClr val="lt1"/>
              </a:highlight>
              <a:latin typeface="Roboto Slab"/>
              <a:ea typeface="Roboto Slab"/>
              <a:cs typeface="Roboto Slab"/>
              <a:sym typeface="Roboto Slab"/>
            </a:endParaRPr>
          </a:p>
        </p:txBody>
      </p:sp>
      <p:pic>
        <p:nvPicPr>
          <p:cNvPr id="19" name="Picture 18">
            <a:extLst>
              <a:ext uri="{FF2B5EF4-FFF2-40B4-BE49-F238E27FC236}">
                <a16:creationId xmlns:a16="http://schemas.microsoft.com/office/drawing/2014/main" id="{FC408032-FC75-A9AF-284B-54DE0FB5BBD3}"/>
              </a:ext>
            </a:extLst>
          </p:cNvPr>
          <p:cNvPicPr>
            <a:picLocks noChangeAspect="1"/>
          </p:cNvPicPr>
          <p:nvPr/>
        </p:nvPicPr>
        <p:blipFill>
          <a:blip r:embed="rId3"/>
          <a:stretch>
            <a:fillRect/>
          </a:stretch>
        </p:blipFill>
        <p:spPr>
          <a:xfrm>
            <a:off x="401575" y="994580"/>
            <a:ext cx="3494050" cy="319558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52" name="Google Shape;352;p42"/>
          <p:cNvSpPr txBox="1">
            <a:spLocks noGrp="1"/>
          </p:cNvSpPr>
          <p:nvPr>
            <p:ph type="ctrTitle"/>
          </p:nvPr>
        </p:nvSpPr>
        <p:spPr>
          <a:xfrm>
            <a:off x="1700175" y="1991850"/>
            <a:ext cx="65871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rgbClr val="1C4587"/>
                </a:solidFill>
              </a:rPr>
              <a:t>III. </a:t>
            </a:r>
            <a:r>
              <a:rPr lang="en">
                <a:solidFill>
                  <a:srgbClr val="1C4587"/>
                </a:solidFill>
              </a:rPr>
              <a:t>Demo Web</a:t>
            </a:r>
            <a:endParaRPr>
              <a:solidFill>
                <a:srgbClr val="1C458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p:cNvPicPr preferRelativeResize="0"/>
          <p:nvPr/>
        </p:nvPicPr>
        <p:blipFill rotWithShape="1">
          <a:blip r:embed="rId3">
            <a:alphaModFix/>
          </a:blip>
          <a:srcRect l="4324" t="11707" r="8847" b="7770"/>
          <a:stretch/>
        </p:blipFill>
        <p:spPr>
          <a:xfrm>
            <a:off x="3291438" y="680150"/>
            <a:ext cx="2561125" cy="1583424"/>
          </a:xfrm>
          <a:prstGeom prst="rect">
            <a:avLst/>
          </a:prstGeom>
          <a:noFill/>
          <a:ln>
            <a:noFill/>
          </a:ln>
        </p:spPr>
      </p:pic>
      <p:sp>
        <p:nvSpPr>
          <p:cNvPr id="107" name="Google Shape;107;p15"/>
          <p:cNvSpPr txBox="1">
            <a:spLocks noGrp="1"/>
          </p:cNvSpPr>
          <p:nvPr>
            <p:ph type="body" idx="1"/>
          </p:nvPr>
        </p:nvSpPr>
        <p:spPr>
          <a:xfrm>
            <a:off x="540300" y="1301425"/>
            <a:ext cx="8520600" cy="33540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600"/>
              </a:spcBef>
              <a:spcAft>
                <a:spcPts val="0"/>
              </a:spcAft>
              <a:buSzPts val="2000"/>
              <a:buFont typeface="Spectral Medium"/>
              <a:buAutoNum type="romanUcPeriod"/>
            </a:pPr>
            <a:r>
              <a:rPr lang="en" sz="2000" i="0">
                <a:latin typeface="Spectral Medium"/>
                <a:ea typeface="Spectral Medium"/>
                <a:cs typeface="Spectral Medium"/>
                <a:sym typeface="Spectral Medium"/>
              </a:rPr>
              <a:t>Thu thập dữ liệu</a:t>
            </a:r>
            <a:endParaRPr sz="2000" i="0">
              <a:latin typeface="Spectral Medium"/>
              <a:ea typeface="Spectral Medium"/>
              <a:cs typeface="Spectral Medium"/>
              <a:sym typeface="Spectral Medium"/>
            </a:endParaRPr>
          </a:p>
          <a:p>
            <a:pPr marL="457200" lvl="0" indent="-355600" algn="l" rtl="0">
              <a:lnSpc>
                <a:spcPct val="115000"/>
              </a:lnSpc>
              <a:spcBef>
                <a:spcPts val="0"/>
              </a:spcBef>
              <a:spcAft>
                <a:spcPts val="0"/>
              </a:spcAft>
              <a:buSzPts val="2000"/>
              <a:buFont typeface="Spectral Medium"/>
              <a:buAutoNum type="romanUcPeriod"/>
            </a:pPr>
            <a:r>
              <a:rPr lang="en" sz="2000" i="0">
                <a:latin typeface="Spectral Medium"/>
                <a:ea typeface="Spectral Medium"/>
                <a:cs typeface="Spectral Medium"/>
                <a:sym typeface="Spectral Medium"/>
              </a:rPr>
              <a:t>Phân tích và trực quan hóa dữ liệu</a:t>
            </a:r>
            <a:endParaRPr sz="2000" i="0">
              <a:latin typeface="Spectral Medium"/>
              <a:ea typeface="Spectral Medium"/>
              <a:cs typeface="Spectral Medium"/>
              <a:sym typeface="Spectral Medium"/>
            </a:endParaRPr>
          </a:p>
          <a:p>
            <a:pPr marL="457200" lvl="0" indent="-355600" algn="l" rtl="0">
              <a:lnSpc>
                <a:spcPct val="115000"/>
              </a:lnSpc>
              <a:spcBef>
                <a:spcPts val="0"/>
              </a:spcBef>
              <a:spcAft>
                <a:spcPts val="0"/>
              </a:spcAft>
              <a:buSzPts val="2000"/>
              <a:buFont typeface="Spectral Medium"/>
              <a:buAutoNum type="romanUcPeriod"/>
            </a:pPr>
            <a:r>
              <a:rPr lang="en" sz="2000" i="0">
                <a:latin typeface="Spectral Medium"/>
                <a:ea typeface="Spectral Medium"/>
                <a:cs typeface="Spectral Medium"/>
                <a:sym typeface="Spectral Medium"/>
              </a:rPr>
              <a:t>Demo Web</a:t>
            </a:r>
            <a:endParaRPr sz="2000" i="0">
              <a:latin typeface="Spectral Medium"/>
              <a:ea typeface="Spectral Medium"/>
              <a:cs typeface="Spectral Medium"/>
              <a:sym typeface="Spectral Medium"/>
            </a:endParaRPr>
          </a:p>
        </p:txBody>
      </p:sp>
      <p:sp>
        <p:nvSpPr>
          <p:cNvPr id="108" name="Google Shape;108;p15"/>
          <p:cNvSpPr txBox="1">
            <a:spLocks noGrp="1"/>
          </p:cNvSpPr>
          <p:nvPr>
            <p:ph type="title" idx="4294967295"/>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b="1">
                <a:solidFill>
                  <a:srgbClr val="1C4587"/>
                </a:solidFill>
                <a:latin typeface="Merriweather"/>
                <a:ea typeface="Merriweather"/>
                <a:cs typeface="Merriweather"/>
                <a:sym typeface="Merriweather"/>
              </a:rPr>
              <a:t>Nội dung chính</a:t>
            </a:r>
            <a:endParaRPr sz="4200" b="1">
              <a:solidFill>
                <a:srgbClr val="1C4587"/>
              </a:solidFill>
              <a:latin typeface="Merriweather"/>
              <a:ea typeface="Merriweather"/>
              <a:cs typeface="Merriweather"/>
              <a:sym typeface="Merriweather"/>
            </a:endParaRPr>
          </a:p>
        </p:txBody>
      </p:sp>
      <p:sp>
        <p:nvSpPr>
          <p:cNvPr id="109" name="Google Shape;109;p1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3" descr="Káº¿t quáº£ hÃ¬nh áº£nh cho ask"/>
          <p:cNvPicPr preferRelativeResize="0"/>
          <p:nvPr/>
        </p:nvPicPr>
        <p:blipFill rotWithShape="1">
          <a:blip r:embed="rId3">
            <a:alphaModFix/>
          </a:blip>
          <a:srcRect/>
          <a:stretch/>
        </p:blipFill>
        <p:spPr>
          <a:xfrm>
            <a:off x="478075" y="1169050"/>
            <a:ext cx="4584850" cy="3438650"/>
          </a:xfrm>
          <a:prstGeom prst="rect">
            <a:avLst/>
          </a:prstGeom>
          <a:noFill/>
          <a:ln>
            <a:noFill/>
          </a:ln>
        </p:spPr>
      </p:pic>
      <p:pic>
        <p:nvPicPr>
          <p:cNvPr id="358" name="Google Shape;358;p43" descr="Káº¿t quáº£ hÃ¬nh áº£nh cho ask us"/>
          <p:cNvPicPr preferRelativeResize="0"/>
          <p:nvPr/>
        </p:nvPicPr>
        <p:blipFill rotWithShape="1">
          <a:blip r:embed="rId4">
            <a:alphaModFix/>
          </a:blip>
          <a:srcRect/>
          <a:stretch/>
        </p:blipFill>
        <p:spPr>
          <a:xfrm>
            <a:off x="4572002" y="98623"/>
            <a:ext cx="4334075" cy="2762975"/>
          </a:xfrm>
          <a:prstGeom prst="rect">
            <a:avLst/>
          </a:prstGeom>
          <a:noFill/>
          <a:ln>
            <a:noFill/>
          </a:ln>
        </p:spPr>
      </p:pic>
      <p:pic>
        <p:nvPicPr>
          <p:cNvPr id="359" name="Google Shape;359;p43"/>
          <p:cNvPicPr preferRelativeResize="0"/>
          <p:nvPr/>
        </p:nvPicPr>
        <p:blipFill>
          <a:blip r:embed="rId5">
            <a:alphaModFix/>
          </a:blip>
          <a:stretch>
            <a:fillRect/>
          </a:stretch>
        </p:blipFill>
        <p:spPr>
          <a:xfrm>
            <a:off x="4279325" y="2033725"/>
            <a:ext cx="2934750" cy="2573975"/>
          </a:xfrm>
          <a:prstGeom prst="rect">
            <a:avLst/>
          </a:prstGeom>
          <a:noFill/>
          <a:ln>
            <a:noFill/>
          </a:ln>
        </p:spPr>
      </p:pic>
      <p:sp>
        <p:nvSpPr>
          <p:cNvPr id="360" name="Google Shape;360;p4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700175" y="2296650"/>
            <a:ext cx="7285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a:solidFill>
                  <a:schemeClr val="accent2"/>
                </a:solidFill>
              </a:rPr>
              <a:t>I. Thu thập dữ liệu</a:t>
            </a:r>
            <a:endParaRPr sz="5400">
              <a:solidFill>
                <a:schemeClr val="accent2"/>
              </a:solidFill>
            </a:endParaRPr>
          </a:p>
        </p:txBody>
      </p:sp>
      <p:sp>
        <p:nvSpPr>
          <p:cNvPr id="115" name="Google Shape;115;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p:nvPr/>
        </p:nvSpPr>
        <p:spPr>
          <a:xfrm>
            <a:off x="533225" y="923175"/>
            <a:ext cx="8419800" cy="4060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Công cụ: BeautifulSoup, Selenium​</a:t>
            </a:r>
            <a:endParaRPr sz="1200">
              <a:solidFill>
                <a:schemeClr val="dk1"/>
              </a:solidFill>
              <a:highlight>
                <a:schemeClr val="lt1"/>
              </a:highlight>
              <a:latin typeface="Roboto Slab"/>
              <a:ea typeface="Roboto Slab"/>
              <a:cs typeface="Roboto Slab"/>
              <a:sym typeface="Roboto Slab"/>
            </a:endParaRPr>
          </a:p>
          <a:p>
            <a:pPr marL="457200" lvl="0"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Cách làm:​</a:t>
            </a:r>
            <a:endParaRPr sz="1200">
              <a:solidFill>
                <a:schemeClr val="dk1"/>
              </a:solidFill>
              <a:highlight>
                <a:schemeClr val="lt1"/>
              </a:highlight>
              <a:latin typeface="Roboto Slab"/>
              <a:ea typeface="Roboto Slab"/>
              <a:cs typeface="Roboto Slab"/>
              <a:sym typeface="Roboto Slab"/>
            </a:endParaRPr>
          </a:p>
          <a:p>
            <a:pPr marL="685800" lvl="1"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BeautifulSoup:</a:t>
            </a:r>
            <a:endParaRPr sz="1200">
              <a:solidFill>
                <a:schemeClr val="dk1"/>
              </a:solidFill>
              <a:highlight>
                <a:schemeClr val="lt1"/>
              </a:highlight>
              <a:latin typeface="Roboto Slab"/>
              <a:ea typeface="Roboto Slab"/>
              <a:cs typeface="Roboto Slab"/>
              <a:sym typeface="Roboto Slab"/>
            </a:endParaRPr>
          </a:p>
          <a:p>
            <a:pPr marL="971550" lvl="2"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Lấy danh sách các quán ăn trong 1 địa điểm bằng API:​</a:t>
            </a:r>
            <a:endParaRPr sz="1200">
              <a:solidFill>
                <a:schemeClr val="dk1"/>
              </a:solidFill>
              <a:highlight>
                <a:schemeClr val="lt1"/>
              </a:highlight>
              <a:latin typeface="Roboto Slab"/>
              <a:ea typeface="Roboto Slab"/>
              <a:cs typeface="Roboto Slab"/>
              <a:sym typeface="Roboto Slab"/>
            </a:endParaRPr>
          </a:p>
          <a:p>
            <a:pPr marL="914400" lvl="0" indent="457200" algn="l" rtl="0">
              <a:lnSpc>
                <a:spcPct val="115000"/>
              </a:lnSpc>
              <a:spcBef>
                <a:spcPts val="0"/>
              </a:spcBef>
              <a:spcAft>
                <a:spcPts val="0"/>
              </a:spcAft>
              <a:buNone/>
            </a:pPr>
            <a:r>
              <a:rPr lang="en" sz="1200" u="sng">
                <a:solidFill>
                  <a:schemeClr val="dk1"/>
                </a:solidFill>
                <a:highlight>
                  <a:schemeClr val="lt1"/>
                </a:highlight>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https://www.foody.vn/ho-chi-minh/dia-diem?vt=row&amp;</a:t>
            </a:r>
            <a:r>
              <a:rPr lang="en" sz="1200" b="1" u="sng">
                <a:solidFill>
                  <a:schemeClr val="accent1"/>
                </a:solidFill>
                <a:highlight>
                  <a:schemeClr val="lt1"/>
                </a:highlight>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st={st}</a:t>
            </a:r>
            <a:r>
              <a:rPr lang="en" sz="1200" u="sng">
                <a:solidFill>
                  <a:schemeClr val="dk1"/>
                </a:solidFill>
                <a:highlight>
                  <a:schemeClr val="lt1"/>
                </a:highlight>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&amp;</a:t>
            </a:r>
            <a:r>
              <a:rPr lang="en" sz="1200" b="1" u="sng">
                <a:solidFill>
                  <a:schemeClr val="accent1"/>
                </a:solidFill>
                <a:highlight>
                  <a:schemeClr val="lt1"/>
                </a:highlight>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dt={dist}</a:t>
            </a:r>
            <a:r>
              <a:rPr lang="en" sz="1200" u="sng">
                <a:solidFill>
                  <a:schemeClr val="dk1"/>
                </a:solidFill>
                <a:highlight>
                  <a:schemeClr val="lt1"/>
                </a:highlight>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&amp;</a:t>
            </a:r>
            <a:r>
              <a:rPr lang="en" sz="1200" b="1" u="sng">
                <a:solidFill>
                  <a:schemeClr val="accent1"/>
                </a:solidFill>
                <a:highlight>
                  <a:schemeClr val="lt1"/>
                </a:highlight>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page={page}</a:t>
            </a:r>
            <a:r>
              <a:rPr lang="en" sz="1200">
                <a:solidFill>
                  <a:schemeClr val="dk1"/>
                </a:solidFill>
                <a:highlight>
                  <a:schemeClr val="lt1"/>
                </a:highlight>
                <a:latin typeface="Roboto Slab"/>
                <a:ea typeface="Roboto Slab"/>
                <a:cs typeface="Roboto Slab"/>
                <a:sym typeface="Roboto Slab"/>
              </a:rPr>
              <a:t> ​</a:t>
            </a:r>
            <a:endParaRPr sz="1200">
              <a:solidFill>
                <a:schemeClr val="dk1"/>
              </a:solidFill>
              <a:highlight>
                <a:schemeClr val="lt1"/>
              </a:highlight>
              <a:latin typeface="Roboto Slab"/>
              <a:ea typeface="Roboto Slab"/>
              <a:cs typeface="Roboto Slab"/>
              <a:sym typeface="Roboto Slab"/>
            </a:endParaRPr>
          </a:p>
          <a:p>
            <a:pPr marL="971550" lvl="2"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Lấy thông tin của 1 quán:​</a:t>
            </a:r>
            <a:endParaRPr sz="1200">
              <a:solidFill>
                <a:schemeClr val="dk1"/>
              </a:solidFill>
              <a:highlight>
                <a:schemeClr val="lt1"/>
              </a:highlight>
              <a:latin typeface="Roboto Slab"/>
              <a:ea typeface="Roboto Slab"/>
              <a:cs typeface="Roboto Slab"/>
              <a:sym typeface="Roboto Slab"/>
            </a:endParaRPr>
          </a:p>
          <a:p>
            <a:pPr marL="1257300" lvl="3"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Get delivery dishes:​</a:t>
            </a:r>
            <a:endParaRPr sz="1200">
              <a:solidFill>
                <a:schemeClr val="dk1"/>
              </a:solidFill>
              <a:highlight>
                <a:schemeClr val="lt1"/>
              </a:highlight>
              <a:latin typeface="Roboto Slab"/>
              <a:ea typeface="Roboto Slab"/>
              <a:cs typeface="Roboto Slab"/>
              <a:sym typeface="Roboto Slab"/>
            </a:endParaRPr>
          </a:p>
          <a:p>
            <a:pPr marL="1371600" lvl="0" indent="0" algn="l" rtl="0">
              <a:lnSpc>
                <a:spcPct val="115000"/>
              </a:lnSpc>
              <a:spcBef>
                <a:spcPts val="0"/>
              </a:spcBef>
              <a:spcAft>
                <a:spcPts val="0"/>
              </a:spcAft>
              <a:buNone/>
            </a:pPr>
            <a:r>
              <a:rPr lang="en" sz="1200" u="sng">
                <a:solidFill>
                  <a:schemeClr val="dk1"/>
                </a:solidFill>
                <a:highlight>
                  <a:schemeClr val="lt1"/>
                </a:highlight>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https://gappapi.deliverynow.vn/api/dish/get_delivery_dishes?</a:t>
            </a:r>
            <a:r>
              <a:rPr lang="en" sz="1200" b="1" u="sng">
                <a:solidFill>
                  <a:schemeClr val="dk1"/>
                </a:solidFill>
                <a:highlight>
                  <a:schemeClr val="lt1"/>
                </a:highlight>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r</a:t>
            </a:r>
            <a:r>
              <a:rPr lang="en" sz="1200" b="1" u="sng">
                <a:solidFill>
                  <a:schemeClr val="accent1"/>
                </a:solidFill>
                <a:highlight>
                  <a:schemeClr val="lt1"/>
                </a:highlight>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equest_id={shop_id}</a:t>
            </a:r>
            <a:r>
              <a:rPr lang="en" sz="1200" u="sng">
                <a:solidFill>
                  <a:schemeClr val="dk1"/>
                </a:solidFill>
                <a:highlight>
                  <a:schemeClr val="lt1"/>
                </a:highlight>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&amp;id_type=1</a:t>
            </a:r>
            <a:r>
              <a:rPr lang="en" sz="1200">
                <a:solidFill>
                  <a:schemeClr val="dk1"/>
                </a:solidFill>
                <a:highlight>
                  <a:schemeClr val="lt1"/>
                </a:highlight>
                <a:latin typeface="Roboto Slab"/>
                <a:ea typeface="Roboto Slab"/>
                <a:cs typeface="Roboto Slab"/>
                <a:sym typeface="Roboto Slab"/>
              </a:rPr>
              <a:t>​</a:t>
            </a:r>
            <a:endParaRPr sz="1200">
              <a:solidFill>
                <a:schemeClr val="dk1"/>
              </a:solidFill>
              <a:highlight>
                <a:schemeClr val="lt1"/>
              </a:highlight>
              <a:latin typeface="Roboto Slab"/>
              <a:ea typeface="Roboto Slab"/>
              <a:cs typeface="Roboto Slab"/>
              <a:sym typeface="Roboto Slab"/>
            </a:endParaRPr>
          </a:p>
          <a:p>
            <a:pPr marL="1257300" lvl="3"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Get detail:​</a:t>
            </a:r>
            <a:endParaRPr sz="1200">
              <a:solidFill>
                <a:schemeClr val="dk1"/>
              </a:solidFill>
              <a:highlight>
                <a:schemeClr val="lt1"/>
              </a:highlight>
              <a:latin typeface="Roboto Slab"/>
              <a:ea typeface="Roboto Slab"/>
              <a:cs typeface="Roboto Slab"/>
              <a:sym typeface="Roboto Slab"/>
            </a:endParaRPr>
          </a:p>
          <a:p>
            <a:pPr marL="1143000" lvl="0" indent="228600" algn="l" rtl="0">
              <a:lnSpc>
                <a:spcPct val="115000"/>
              </a:lnSpc>
              <a:spcBef>
                <a:spcPts val="0"/>
              </a:spcBef>
              <a:spcAft>
                <a:spcPts val="0"/>
              </a:spcAft>
              <a:buNone/>
            </a:pPr>
            <a:r>
              <a:rPr lang="en" sz="1200" u="sng">
                <a:solidFill>
                  <a:schemeClr val="dk1"/>
                </a:solidFill>
                <a:highlight>
                  <a:schemeClr val="lt1"/>
                </a:highlight>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https://gappapi.deliverynow.vn/api/delivery/get_detail?</a:t>
            </a:r>
            <a:r>
              <a:rPr lang="en" sz="1200" b="1" u="sng">
                <a:solidFill>
                  <a:schemeClr val="accent1"/>
                </a:solidFill>
                <a:highlight>
                  <a:schemeClr val="lt1"/>
                </a:highlight>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request_id={shop_id}</a:t>
            </a:r>
            <a:r>
              <a:rPr lang="en" sz="1200" u="sng">
                <a:solidFill>
                  <a:schemeClr val="dk1"/>
                </a:solidFill>
                <a:highlight>
                  <a:schemeClr val="lt1"/>
                </a:highlight>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&amp;id_type=1</a:t>
            </a:r>
            <a:r>
              <a:rPr lang="en" sz="1200">
                <a:solidFill>
                  <a:schemeClr val="dk1"/>
                </a:solidFill>
                <a:highlight>
                  <a:schemeClr val="lt1"/>
                </a:highlight>
                <a:latin typeface="Roboto Slab"/>
                <a:ea typeface="Roboto Slab"/>
                <a:cs typeface="Roboto Slab"/>
                <a:sym typeface="Roboto Slab"/>
              </a:rPr>
              <a:t> ​</a:t>
            </a:r>
            <a:endParaRPr sz="1200">
              <a:solidFill>
                <a:schemeClr val="dk1"/>
              </a:solidFill>
              <a:highlight>
                <a:schemeClr val="lt1"/>
              </a:highlight>
              <a:latin typeface="Roboto Slab"/>
              <a:ea typeface="Roboto Slab"/>
              <a:cs typeface="Roboto Slab"/>
              <a:sym typeface="Roboto Slab"/>
            </a:endParaRPr>
          </a:p>
          <a:p>
            <a:pPr marL="685800" lvl="0" indent="0" algn="l" rtl="0">
              <a:lnSpc>
                <a:spcPct val="115000"/>
              </a:lnSpc>
              <a:spcBef>
                <a:spcPts val="0"/>
              </a:spcBef>
              <a:spcAft>
                <a:spcPts val="0"/>
              </a:spcAft>
              <a:buNone/>
            </a:pPr>
            <a:endParaRPr sz="1200">
              <a:solidFill>
                <a:schemeClr val="dk1"/>
              </a:solidFill>
              <a:highlight>
                <a:schemeClr val="lt1"/>
              </a:highlight>
              <a:latin typeface="Roboto Slab"/>
              <a:ea typeface="Roboto Slab"/>
              <a:cs typeface="Roboto Slab"/>
              <a:sym typeface="Roboto Slab"/>
            </a:endParaRPr>
          </a:p>
          <a:p>
            <a:pPr marL="685800" lvl="1"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Selenium:​</a:t>
            </a:r>
            <a:endParaRPr sz="1200">
              <a:solidFill>
                <a:schemeClr val="dk1"/>
              </a:solidFill>
              <a:highlight>
                <a:schemeClr val="lt1"/>
              </a:highlight>
              <a:latin typeface="Roboto Slab"/>
              <a:ea typeface="Roboto Slab"/>
              <a:cs typeface="Roboto Slab"/>
              <a:sym typeface="Roboto Slab"/>
            </a:endParaRPr>
          </a:p>
          <a:p>
            <a:pPr marL="971550" lvl="2"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Từ các ResUrlReviews lấy được khi cào bằng BeautifulSoup, ta dùng Selenium cào các thuộc tính còn lại như bình luận, checkin, quảng cáo,...</a:t>
            </a:r>
            <a:endParaRPr sz="1200" b="1">
              <a:solidFill>
                <a:schemeClr val="dk1"/>
              </a:solidFill>
              <a:highlight>
                <a:schemeClr val="lt1"/>
              </a:highlight>
              <a:latin typeface="Roboto Slab"/>
              <a:ea typeface="Roboto Slab"/>
              <a:cs typeface="Roboto Slab"/>
              <a:sym typeface="Roboto Slab"/>
            </a:endParaRPr>
          </a:p>
        </p:txBody>
      </p:sp>
      <p:sp>
        <p:nvSpPr>
          <p:cNvPr id="121" name="Google Shape;121;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22" name="Google Shape;122;p17"/>
          <p:cNvSpPr txBox="1">
            <a:spLocks noGrp="1"/>
          </p:cNvSpPr>
          <p:nvPr>
            <p:ph type="title"/>
          </p:nvPr>
        </p:nvSpPr>
        <p:spPr>
          <a:xfrm>
            <a:off x="533225" y="155720"/>
            <a:ext cx="7571700" cy="702600"/>
          </a:xfrm>
          <a:prstGeom prst="rect">
            <a:avLst/>
          </a:prstGeom>
        </p:spPr>
        <p:txBody>
          <a:bodyPr spcFirstLastPara="1" wrap="square" lIns="91425" tIns="91425" rIns="91425" bIns="91425" anchor="b" anchorCtr="0">
            <a:noAutofit/>
          </a:bodyPr>
          <a:lstStyle/>
          <a:p>
            <a:pPr marL="457200" lvl="0" indent="-355600" algn="l" rtl="0">
              <a:spcBef>
                <a:spcPts val="0"/>
              </a:spcBef>
              <a:spcAft>
                <a:spcPts val="0"/>
              </a:spcAft>
              <a:buClr>
                <a:srgbClr val="1C4587"/>
              </a:buClr>
              <a:buSzPts val="2000"/>
              <a:buAutoNum type="arabicPeriod"/>
            </a:pPr>
            <a:r>
              <a:rPr lang="en" b="1">
                <a:solidFill>
                  <a:srgbClr val="1C4587"/>
                </a:solidFill>
              </a:rPr>
              <a:t>Thông tin chung</a:t>
            </a:r>
            <a:endParaRPr b="1">
              <a:solidFill>
                <a:srgbClr val="1C458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p:nvPr/>
        </p:nvSpPr>
        <p:spPr>
          <a:xfrm>
            <a:off x="925025" y="923175"/>
            <a:ext cx="7799100" cy="4060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crawled_all_shops/​</a:t>
            </a:r>
            <a:endParaRPr sz="1200">
              <a:solidFill>
                <a:schemeClr val="dk1"/>
              </a:solidFill>
              <a:highlight>
                <a:schemeClr val="lt1"/>
              </a:highlight>
              <a:latin typeface="Roboto Slab"/>
              <a:ea typeface="Roboto Slab"/>
              <a:cs typeface="Roboto Slab"/>
              <a:sym typeface="Roboto Slab"/>
            </a:endParaRPr>
          </a:p>
          <a:p>
            <a:pPr marL="914400" lvl="1"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data_hcm_final.csv (93.047 dòng, 52 cột): thông tin của 93.047 quán ăn từ 24 quận TP.HCM​</a:t>
            </a:r>
            <a:endParaRPr sz="1200">
              <a:solidFill>
                <a:schemeClr val="dk1"/>
              </a:solidFill>
              <a:highlight>
                <a:schemeClr val="lt1"/>
              </a:highlight>
              <a:latin typeface="Roboto Slab"/>
              <a:ea typeface="Roboto Slab"/>
              <a:cs typeface="Roboto Slab"/>
              <a:sym typeface="Roboto Slab"/>
            </a:endParaRPr>
          </a:p>
          <a:p>
            <a:pPr marL="914400" lvl="0" indent="0" algn="l" rtl="0">
              <a:lnSpc>
                <a:spcPct val="115000"/>
              </a:lnSpc>
              <a:spcBef>
                <a:spcPts val="0"/>
              </a:spcBef>
              <a:spcAft>
                <a:spcPts val="0"/>
              </a:spcAft>
              <a:buNone/>
            </a:pPr>
            <a:endParaRPr sz="1200">
              <a:solidFill>
                <a:schemeClr val="dk1"/>
              </a:solidFill>
              <a:highlight>
                <a:schemeClr val="lt1"/>
              </a:highlight>
              <a:latin typeface="Roboto Slab"/>
              <a:ea typeface="Roboto Slab"/>
              <a:cs typeface="Roboto Slab"/>
              <a:sym typeface="Roboto Slab"/>
            </a:endParaRPr>
          </a:p>
          <a:p>
            <a:pPr marL="457200" lvl="0" indent="-304800" algn="l" rtl="0">
              <a:lnSpc>
                <a:spcPct val="115000"/>
              </a:lnSpc>
              <a:spcBef>
                <a:spcPts val="0"/>
              </a:spcBef>
              <a:spcAft>
                <a:spcPts val="0"/>
              </a:spcAft>
              <a:buClr>
                <a:schemeClr val="dk1"/>
              </a:buClr>
              <a:buSzPts val="1200"/>
              <a:buFont typeface="Roboto Slab"/>
              <a:buChar char="●"/>
            </a:pPr>
            <a:r>
              <a:rPr lang="en" sz="1200">
                <a:solidFill>
                  <a:schemeClr val="dk1"/>
                </a:solidFill>
                <a:highlight>
                  <a:schemeClr val="lt1"/>
                </a:highlight>
                <a:latin typeface="Roboto Slab"/>
                <a:ea typeface="Roboto Slab"/>
                <a:cs typeface="Roboto Slab"/>
                <a:sym typeface="Roboto Slab"/>
              </a:rPr>
              <a:t>crawled_menu/: </a:t>
            </a:r>
            <a:r>
              <a:rPr lang="en" sz="1200">
                <a:solidFill>
                  <a:schemeClr val="dk1"/>
                </a:solidFill>
                <a:highlight>
                  <a:srgbClr val="FFFFFF"/>
                </a:highlight>
                <a:latin typeface="Roboto Slab"/>
                <a:ea typeface="Roboto Slab"/>
                <a:cs typeface="Roboto Slab"/>
                <a:sym typeface="Roboto Slab"/>
              </a:rPr>
              <a:t>lưu trữ </a:t>
            </a:r>
            <a:r>
              <a:rPr lang="en" sz="1200">
                <a:solidFill>
                  <a:schemeClr val="dk1"/>
                </a:solidFill>
                <a:latin typeface="Roboto Slab"/>
                <a:ea typeface="Roboto Slab"/>
                <a:cs typeface="Roboto Slab"/>
                <a:sym typeface="Roboto Slab"/>
              </a:rPr>
              <a:t>thông tin menu </a:t>
            </a:r>
            <a:r>
              <a:rPr lang="en" sz="1200">
                <a:solidFill>
                  <a:schemeClr val="dk1"/>
                </a:solidFill>
                <a:highlight>
                  <a:srgbClr val="FFFFFF"/>
                </a:highlight>
                <a:latin typeface="Roboto Slab"/>
                <a:ea typeface="Roboto Slab"/>
                <a:cs typeface="Roboto Slab"/>
                <a:sym typeface="Roboto Slab"/>
              </a:rPr>
              <a:t>của từng quán, mỗi menu có nhiều </a:t>
            </a:r>
            <a:r>
              <a:rPr lang="en" sz="1200" b="1">
                <a:solidFill>
                  <a:srgbClr val="0091EA"/>
                </a:solidFill>
                <a:latin typeface="Roboto Slab"/>
                <a:ea typeface="Roboto Slab"/>
                <a:cs typeface="Roboto Slab"/>
                <a:sym typeface="Roboto Slab"/>
              </a:rPr>
              <a:t>món chính </a:t>
            </a:r>
            <a:r>
              <a:rPr lang="en" sz="1200">
                <a:solidFill>
                  <a:schemeClr val="dk1"/>
                </a:solidFill>
                <a:latin typeface="Roboto Slab"/>
                <a:ea typeface="Roboto Slab"/>
                <a:cs typeface="Roboto Slab"/>
                <a:sym typeface="Roboto Slab"/>
              </a:rPr>
              <a:t>(VD: giải khát)</a:t>
            </a:r>
            <a:r>
              <a:rPr lang="en" sz="1200">
                <a:solidFill>
                  <a:schemeClr val="dk1"/>
                </a:solidFill>
                <a:highlight>
                  <a:srgbClr val="FFFFFF"/>
                </a:highlight>
                <a:latin typeface="Roboto Slab"/>
                <a:ea typeface="Roboto Slab"/>
                <a:cs typeface="Roboto Slab"/>
                <a:sym typeface="Roboto Slab"/>
              </a:rPr>
              <a:t>, mỗi món chính có nhiều </a:t>
            </a:r>
            <a:r>
              <a:rPr lang="en" sz="1200" b="1">
                <a:solidFill>
                  <a:srgbClr val="00B050"/>
                </a:solidFill>
                <a:highlight>
                  <a:srgbClr val="FFFFFF"/>
                </a:highlight>
                <a:latin typeface="Roboto Slab"/>
                <a:ea typeface="Roboto Slab"/>
                <a:cs typeface="Roboto Slab"/>
                <a:sym typeface="Roboto Slab"/>
              </a:rPr>
              <a:t>món ăn </a:t>
            </a:r>
            <a:r>
              <a:rPr lang="en" sz="1200">
                <a:solidFill>
                  <a:schemeClr val="dk1"/>
                </a:solidFill>
                <a:highlight>
                  <a:srgbClr val="FFFFFF"/>
                </a:highlight>
                <a:latin typeface="Roboto Slab"/>
                <a:ea typeface="Roboto Slab"/>
                <a:cs typeface="Roboto Slab"/>
                <a:sym typeface="Roboto Slab"/>
              </a:rPr>
              <a:t>(VD: trà sữa), mỗi món ăn có nhiều </a:t>
            </a:r>
            <a:r>
              <a:rPr lang="en" sz="1200" b="1">
                <a:solidFill>
                  <a:srgbClr val="FF0000"/>
                </a:solidFill>
                <a:highlight>
                  <a:srgbClr val="FFFFFF"/>
                </a:highlight>
                <a:latin typeface="Roboto Slab"/>
                <a:ea typeface="Roboto Slab"/>
                <a:cs typeface="Roboto Slab"/>
                <a:sym typeface="Roboto Slab"/>
              </a:rPr>
              <a:t>chọn lựa</a:t>
            </a:r>
            <a:r>
              <a:rPr lang="en" sz="1200">
                <a:solidFill>
                  <a:srgbClr val="FF0000"/>
                </a:solidFill>
                <a:highlight>
                  <a:srgbClr val="FFFFFF"/>
                </a:highlight>
                <a:latin typeface="Roboto Slab"/>
                <a:ea typeface="Roboto Slab"/>
                <a:cs typeface="Roboto Slab"/>
                <a:sym typeface="Roboto Slab"/>
              </a:rPr>
              <a:t> </a:t>
            </a:r>
            <a:r>
              <a:rPr lang="en" sz="1200">
                <a:solidFill>
                  <a:schemeClr val="dk1"/>
                </a:solidFill>
                <a:highlight>
                  <a:srgbClr val="FFFFFF"/>
                </a:highlight>
                <a:latin typeface="Roboto Slab"/>
                <a:ea typeface="Roboto Slab"/>
                <a:cs typeface="Roboto Slab"/>
                <a:sym typeface="Roboto Slab"/>
              </a:rPr>
              <a:t>(VD: trân châu) và </a:t>
            </a:r>
            <a:r>
              <a:rPr lang="en" sz="1200" b="1">
                <a:solidFill>
                  <a:srgbClr val="7030A0"/>
                </a:solidFill>
                <a:highlight>
                  <a:srgbClr val="FFFFFF"/>
                </a:highlight>
                <a:latin typeface="Roboto Slab"/>
                <a:ea typeface="Roboto Slab"/>
                <a:cs typeface="Roboto Slab"/>
                <a:sym typeface="Roboto Slab"/>
              </a:rPr>
              <a:t>tuỳ biến </a:t>
            </a:r>
            <a:r>
              <a:rPr lang="en" sz="1200">
                <a:solidFill>
                  <a:schemeClr val="dk1"/>
                </a:solidFill>
                <a:highlight>
                  <a:srgbClr val="FFFFFF"/>
                </a:highlight>
                <a:latin typeface="Roboto Slab"/>
                <a:ea typeface="Roboto Slab"/>
                <a:cs typeface="Roboto Slab"/>
                <a:sym typeface="Roboto Slab"/>
              </a:rPr>
              <a:t>(VD: trân châu đen/trắng) đi kèm​</a:t>
            </a:r>
            <a:r>
              <a:rPr lang="en" sz="1200">
                <a:solidFill>
                  <a:schemeClr val="dk1"/>
                </a:solidFill>
                <a:highlight>
                  <a:schemeClr val="lt1"/>
                </a:highlight>
                <a:latin typeface="Roboto Slab"/>
                <a:ea typeface="Roboto Slab"/>
                <a:cs typeface="Roboto Slab"/>
                <a:sym typeface="Roboto Slab"/>
              </a:rPr>
              <a:t>​</a:t>
            </a:r>
            <a:endParaRPr sz="1200">
              <a:solidFill>
                <a:schemeClr val="dk1"/>
              </a:solidFill>
              <a:highlight>
                <a:schemeClr val="lt1"/>
              </a:highlight>
              <a:latin typeface="Roboto Slab"/>
              <a:ea typeface="Roboto Slab"/>
              <a:cs typeface="Roboto Slab"/>
              <a:sym typeface="Roboto Slab"/>
            </a:endParaRPr>
          </a:p>
          <a:p>
            <a:pPr marL="914400" lvl="1" indent="-304800" algn="l" rtl="0">
              <a:lnSpc>
                <a:spcPct val="115000"/>
              </a:lnSpc>
              <a:spcBef>
                <a:spcPts val="0"/>
              </a:spcBef>
              <a:spcAft>
                <a:spcPts val="0"/>
              </a:spcAft>
              <a:buClr>
                <a:schemeClr val="dk1"/>
              </a:buClr>
              <a:buSzPts val="1200"/>
              <a:buFont typeface="Roboto Slab"/>
              <a:buChar char="○"/>
            </a:pPr>
            <a:r>
              <a:rPr lang="en" sz="1200">
                <a:solidFill>
                  <a:srgbClr val="0091EA"/>
                </a:solidFill>
                <a:latin typeface="Roboto Slab"/>
                <a:ea typeface="Roboto Slab"/>
                <a:cs typeface="Roboto Slab"/>
                <a:sym typeface="Roboto Slab"/>
              </a:rPr>
              <a:t>menu.csv</a:t>
            </a:r>
            <a:r>
              <a:rPr lang="en" sz="1200">
                <a:solidFill>
                  <a:schemeClr val="dk1"/>
                </a:solidFill>
                <a:highlight>
                  <a:schemeClr val="lt1"/>
                </a:highlight>
                <a:latin typeface="Roboto Slab"/>
                <a:ea typeface="Roboto Slab"/>
                <a:cs typeface="Roboto Slab"/>
                <a:sym typeface="Roboto Slab"/>
              </a:rPr>
              <a:t> (242.290 dòng, 3 cột)​</a:t>
            </a:r>
            <a:endParaRPr sz="1200">
              <a:solidFill>
                <a:schemeClr val="dk1"/>
              </a:solidFill>
              <a:highlight>
                <a:schemeClr val="lt1"/>
              </a:highlight>
              <a:latin typeface="Roboto Slab"/>
              <a:ea typeface="Roboto Slab"/>
              <a:cs typeface="Roboto Slab"/>
              <a:sym typeface="Roboto Slab"/>
            </a:endParaRPr>
          </a:p>
          <a:p>
            <a:pPr marL="914400" lvl="1" indent="-304800" algn="l" rtl="0">
              <a:lnSpc>
                <a:spcPct val="115000"/>
              </a:lnSpc>
              <a:spcBef>
                <a:spcPts val="0"/>
              </a:spcBef>
              <a:spcAft>
                <a:spcPts val="0"/>
              </a:spcAft>
              <a:buClr>
                <a:schemeClr val="dk1"/>
              </a:buClr>
              <a:buSzPts val="1200"/>
              <a:buFont typeface="Roboto Slab"/>
              <a:buChar char="○"/>
            </a:pPr>
            <a:r>
              <a:rPr lang="en" sz="1200">
                <a:solidFill>
                  <a:srgbClr val="00B050"/>
                </a:solidFill>
                <a:highlight>
                  <a:srgbClr val="FFFFFF"/>
                </a:highlight>
                <a:latin typeface="Roboto Slab"/>
                <a:ea typeface="Roboto Slab"/>
                <a:cs typeface="Roboto Slab"/>
                <a:sym typeface="Roboto Slab"/>
              </a:rPr>
              <a:t>menu_dish.csv </a:t>
            </a:r>
            <a:r>
              <a:rPr lang="en" sz="1200">
                <a:solidFill>
                  <a:schemeClr val="dk1"/>
                </a:solidFill>
                <a:highlight>
                  <a:schemeClr val="lt1"/>
                </a:highlight>
                <a:latin typeface="Roboto Slab"/>
                <a:ea typeface="Roboto Slab"/>
                <a:cs typeface="Roboto Slab"/>
                <a:sym typeface="Roboto Slab"/>
              </a:rPr>
              <a:t>(1.676.636 dòng, 8 cột)​</a:t>
            </a:r>
            <a:endParaRPr sz="1200">
              <a:solidFill>
                <a:schemeClr val="dk1"/>
              </a:solidFill>
              <a:highlight>
                <a:schemeClr val="lt1"/>
              </a:highlight>
              <a:latin typeface="Roboto Slab"/>
              <a:ea typeface="Roboto Slab"/>
              <a:cs typeface="Roboto Slab"/>
              <a:sym typeface="Roboto Slab"/>
            </a:endParaRPr>
          </a:p>
          <a:p>
            <a:pPr marL="914400" lvl="1" indent="-304800" algn="l" rtl="0">
              <a:lnSpc>
                <a:spcPct val="115000"/>
              </a:lnSpc>
              <a:spcBef>
                <a:spcPts val="0"/>
              </a:spcBef>
              <a:spcAft>
                <a:spcPts val="0"/>
              </a:spcAft>
              <a:buClr>
                <a:schemeClr val="dk1"/>
              </a:buClr>
              <a:buSzPts val="1200"/>
              <a:buFont typeface="Roboto Slab"/>
              <a:buChar char="○"/>
            </a:pPr>
            <a:r>
              <a:rPr lang="en" sz="1200">
                <a:solidFill>
                  <a:srgbClr val="FF0000"/>
                </a:solidFill>
                <a:highlight>
                  <a:srgbClr val="FFFFFF"/>
                </a:highlight>
                <a:latin typeface="Roboto Slab"/>
                <a:ea typeface="Roboto Slab"/>
                <a:cs typeface="Roboto Slab"/>
                <a:sym typeface="Roboto Slab"/>
              </a:rPr>
              <a:t>menu_dish_option.csv </a:t>
            </a:r>
            <a:r>
              <a:rPr lang="en" sz="1200">
                <a:solidFill>
                  <a:schemeClr val="dk1"/>
                </a:solidFill>
                <a:highlight>
                  <a:schemeClr val="lt1"/>
                </a:highlight>
                <a:latin typeface="Roboto Slab"/>
                <a:ea typeface="Roboto Slab"/>
                <a:cs typeface="Roboto Slab"/>
                <a:sym typeface="Roboto Slab"/>
              </a:rPr>
              <a:t>(1.986.132 dòng, 7 cột)​</a:t>
            </a:r>
            <a:endParaRPr sz="1200">
              <a:solidFill>
                <a:schemeClr val="dk1"/>
              </a:solidFill>
              <a:highlight>
                <a:schemeClr val="lt1"/>
              </a:highlight>
              <a:latin typeface="Roboto Slab"/>
              <a:ea typeface="Roboto Slab"/>
              <a:cs typeface="Roboto Slab"/>
              <a:sym typeface="Roboto Slab"/>
            </a:endParaRPr>
          </a:p>
          <a:p>
            <a:pPr marL="914400" lvl="1" indent="-304800" algn="l" rtl="0">
              <a:lnSpc>
                <a:spcPct val="115000"/>
              </a:lnSpc>
              <a:spcBef>
                <a:spcPts val="0"/>
              </a:spcBef>
              <a:spcAft>
                <a:spcPts val="0"/>
              </a:spcAft>
              <a:buClr>
                <a:schemeClr val="dk1"/>
              </a:buClr>
              <a:buSzPts val="1200"/>
              <a:buFont typeface="Roboto Slab"/>
              <a:buChar char="○"/>
            </a:pPr>
            <a:r>
              <a:rPr lang="en" sz="1200">
                <a:solidFill>
                  <a:srgbClr val="7030A0"/>
                </a:solidFill>
                <a:highlight>
                  <a:srgbClr val="FFFFFF"/>
                </a:highlight>
                <a:latin typeface="Roboto Slab"/>
                <a:ea typeface="Roboto Slab"/>
                <a:cs typeface="Roboto Slab"/>
                <a:sym typeface="Roboto Slab"/>
              </a:rPr>
              <a:t>menu_dish_option_item.csv</a:t>
            </a:r>
            <a:r>
              <a:rPr lang="en" sz="1200">
                <a:solidFill>
                  <a:schemeClr val="dk1"/>
                </a:solidFill>
                <a:highlight>
                  <a:schemeClr val="lt1"/>
                </a:highlight>
                <a:latin typeface="Roboto Slab"/>
                <a:ea typeface="Roboto Slab"/>
                <a:cs typeface="Roboto Slab"/>
                <a:sym typeface="Roboto Slab"/>
              </a:rPr>
              <a:t> (4.885.549 dòng, 7 cột)</a:t>
            </a:r>
            <a:endParaRPr sz="1200">
              <a:solidFill>
                <a:schemeClr val="dk1"/>
              </a:solidFill>
              <a:highlight>
                <a:schemeClr val="lt1"/>
              </a:highlight>
              <a:latin typeface="Roboto Slab"/>
              <a:ea typeface="Roboto Slab"/>
              <a:cs typeface="Roboto Slab"/>
              <a:sym typeface="Roboto Slab"/>
            </a:endParaRPr>
          </a:p>
          <a:p>
            <a:pPr marL="457200" lvl="0" indent="0" algn="l" rtl="0">
              <a:lnSpc>
                <a:spcPct val="115000"/>
              </a:lnSpc>
              <a:spcBef>
                <a:spcPts val="0"/>
              </a:spcBef>
              <a:spcAft>
                <a:spcPts val="0"/>
              </a:spcAft>
              <a:buNone/>
            </a:pPr>
            <a:endParaRPr sz="1200" b="1">
              <a:solidFill>
                <a:schemeClr val="dk1"/>
              </a:solidFill>
              <a:highlight>
                <a:schemeClr val="lt1"/>
              </a:highlight>
              <a:latin typeface="Roboto Slab"/>
              <a:ea typeface="Roboto Slab"/>
              <a:cs typeface="Roboto Slab"/>
              <a:sym typeface="Roboto Slab"/>
            </a:endParaRPr>
          </a:p>
        </p:txBody>
      </p:sp>
      <p:sp>
        <p:nvSpPr>
          <p:cNvPr id="128" name="Google Shape;128;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29" name="Google Shape;129;p18"/>
          <p:cNvSpPr txBox="1">
            <a:spLocks noGrp="1"/>
          </p:cNvSpPr>
          <p:nvPr>
            <p:ph type="title"/>
          </p:nvPr>
        </p:nvSpPr>
        <p:spPr>
          <a:xfrm>
            <a:off x="786150" y="1557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1C4587"/>
                </a:solidFill>
              </a:rPr>
              <a:t>2.	Thông tin dữ liệu</a:t>
            </a:r>
            <a:endParaRPr b="1">
              <a:solidFill>
                <a:srgbClr val="1C458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p:nvPr/>
        </p:nvSpPr>
        <p:spPr>
          <a:xfrm>
            <a:off x="925025" y="923175"/>
            <a:ext cx="7799100" cy="4060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200" b="1">
                <a:solidFill>
                  <a:schemeClr val="dk1"/>
                </a:solidFill>
                <a:highlight>
                  <a:schemeClr val="lt1"/>
                </a:highlight>
                <a:latin typeface="Roboto Slab"/>
                <a:ea typeface="Roboto Slab"/>
                <a:cs typeface="Roboto Slab"/>
                <a:sym typeface="Roboto Slab"/>
              </a:rPr>
              <a:t>data_hcm_final.csv </a:t>
            </a:r>
            <a:r>
              <a:rPr lang="en" sz="1200">
                <a:solidFill>
                  <a:schemeClr val="dk1"/>
                </a:solidFill>
                <a:highlight>
                  <a:schemeClr val="lt1"/>
                </a:highlight>
                <a:latin typeface="Roboto Slab"/>
                <a:ea typeface="Roboto Slab"/>
                <a:cs typeface="Roboto Slab"/>
                <a:sym typeface="Roboto Slab"/>
              </a:rPr>
              <a:t>gồm các nhóm thuộc tính:</a:t>
            </a:r>
            <a:endParaRPr sz="1200">
              <a:solidFill>
                <a:schemeClr val="dk1"/>
              </a:solidFill>
              <a:highlight>
                <a:schemeClr val="lt1"/>
              </a:highlight>
              <a:latin typeface="Roboto Slab"/>
              <a:ea typeface="Roboto Slab"/>
              <a:cs typeface="Roboto Slab"/>
              <a:sym typeface="Roboto Slab"/>
            </a:endParaRPr>
          </a:p>
          <a:p>
            <a:pPr marL="25400" marR="25400" lvl="0" indent="0" algn="ctr" rtl="0">
              <a:lnSpc>
                <a:spcPct val="115000"/>
              </a:lnSpc>
              <a:spcBef>
                <a:spcPts val="0"/>
              </a:spcBef>
              <a:spcAft>
                <a:spcPts val="0"/>
              </a:spcAft>
              <a:buNone/>
            </a:pPr>
            <a:endParaRPr sz="1200">
              <a:latin typeface="Roboto Slab"/>
              <a:ea typeface="Roboto Slab"/>
              <a:cs typeface="Roboto Slab"/>
              <a:sym typeface="Roboto Slab"/>
            </a:endParaRPr>
          </a:p>
          <a:p>
            <a:pPr marL="457200" lvl="0" indent="0" algn="l" rtl="0">
              <a:lnSpc>
                <a:spcPct val="115000"/>
              </a:lnSpc>
              <a:spcBef>
                <a:spcPts val="0"/>
              </a:spcBef>
              <a:spcAft>
                <a:spcPts val="0"/>
              </a:spcAft>
              <a:buNone/>
            </a:pPr>
            <a:endParaRPr sz="1200">
              <a:solidFill>
                <a:schemeClr val="dk1"/>
              </a:solidFill>
              <a:highlight>
                <a:schemeClr val="lt1"/>
              </a:highlight>
              <a:latin typeface="Roboto Slab"/>
              <a:ea typeface="Roboto Slab"/>
              <a:cs typeface="Roboto Slab"/>
              <a:sym typeface="Roboto Slab"/>
            </a:endParaRP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200">
                <a:latin typeface="Roboto Slab"/>
                <a:ea typeface="Roboto Slab"/>
                <a:cs typeface="Roboto Slab"/>
                <a:sym typeface="Roboto Slab"/>
              </a:rPr>
              <a:t>7</a:t>
            </a:fld>
            <a:endParaRPr sz="1200">
              <a:latin typeface="Roboto Slab"/>
              <a:ea typeface="Roboto Slab"/>
              <a:cs typeface="Roboto Slab"/>
              <a:sym typeface="Roboto Slab"/>
            </a:endParaRPr>
          </a:p>
        </p:txBody>
      </p:sp>
      <p:sp>
        <p:nvSpPr>
          <p:cNvPr id="136" name="Google Shape;136;p19"/>
          <p:cNvSpPr txBox="1">
            <a:spLocks noGrp="1"/>
          </p:cNvSpPr>
          <p:nvPr>
            <p:ph type="title"/>
          </p:nvPr>
        </p:nvSpPr>
        <p:spPr>
          <a:xfrm>
            <a:off x="786150" y="1557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1C4587"/>
                </a:solidFill>
              </a:rPr>
              <a:t>2.	Thông tin dữ liệu</a:t>
            </a:r>
            <a:endParaRPr b="1">
              <a:solidFill>
                <a:srgbClr val="1C4587"/>
              </a:solidFill>
            </a:endParaRPr>
          </a:p>
        </p:txBody>
      </p:sp>
      <p:graphicFrame>
        <p:nvGraphicFramePr>
          <p:cNvPr id="2" name="Table 11">
            <a:extLst>
              <a:ext uri="{FF2B5EF4-FFF2-40B4-BE49-F238E27FC236}">
                <a16:creationId xmlns:a16="http://schemas.microsoft.com/office/drawing/2014/main" id="{96F56392-32A8-0D59-A2FC-996E94F94D3C}"/>
              </a:ext>
            </a:extLst>
          </p:cNvPr>
          <p:cNvGraphicFramePr>
            <a:graphicFrameLocks noGrp="1"/>
          </p:cNvGraphicFramePr>
          <p:nvPr>
            <p:extLst>
              <p:ext uri="{D42A27DB-BD31-4B8C-83A1-F6EECF244321}">
                <p14:modId xmlns:p14="http://schemas.microsoft.com/office/powerpoint/2010/main" val="2101995977"/>
              </p:ext>
            </p:extLst>
          </p:nvPr>
        </p:nvGraphicFramePr>
        <p:xfrm>
          <a:off x="550735" y="1533163"/>
          <a:ext cx="8127999" cy="2840824"/>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1689345922"/>
                    </a:ext>
                  </a:extLst>
                </a:gridCol>
                <a:gridCol w="2527300">
                  <a:extLst>
                    <a:ext uri="{9D8B030D-6E8A-4147-A177-3AD203B41FA5}">
                      <a16:colId xmlns:a16="http://schemas.microsoft.com/office/drawing/2014/main" val="708755116"/>
                    </a:ext>
                  </a:extLst>
                </a:gridCol>
                <a:gridCol w="2781299">
                  <a:extLst>
                    <a:ext uri="{9D8B030D-6E8A-4147-A177-3AD203B41FA5}">
                      <a16:colId xmlns:a16="http://schemas.microsoft.com/office/drawing/2014/main" val="2265298755"/>
                    </a:ext>
                  </a:extLst>
                </a:gridCol>
              </a:tblGrid>
              <a:tr h="370840">
                <a:tc>
                  <a:txBody>
                    <a:bodyPr/>
                    <a:lstStyle/>
                    <a:p>
                      <a:pPr algn="ctr"/>
                      <a:r>
                        <a:rPr lang="en-US" sz="1200">
                          <a:solidFill>
                            <a:schemeClr val="bg1"/>
                          </a:solidFill>
                          <a:latin typeface="Roboto Slab" pitchFamily="2" charset="0"/>
                          <a:ea typeface="Roboto Slab" pitchFamily="2" charset="0"/>
                          <a:cs typeface="Roboto Slab" pitchFamily="2" charset="0"/>
                        </a:rPr>
                        <a:t>Thông tin cơ bản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200" err="1">
                          <a:solidFill>
                            <a:schemeClr val="tx1"/>
                          </a:solidFill>
                          <a:latin typeface="Roboto Slab" pitchFamily="2" charset="0"/>
                          <a:ea typeface="Roboto Slab" pitchFamily="2" charset="0"/>
                          <a:cs typeface="Roboto Slab" pitchFamily="2" charset="0"/>
                        </a:rPr>
                        <a:t>Đánh</a:t>
                      </a:r>
                      <a:r>
                        <a:rPr lang="en-US" sz="1200">
                          <a:solidFill>
                            <a:schemeClr val="tx1"/>
                          </a:solidFill>
                          <a:latin typeface="Roboto Slab" pitchFamily="2" charset="0"/>
                          <a:ea typeface="Roboto Slab" pitchFamily="2" charset="0"/>
                          <a:cs typeface="Roboto Slab" pitchFamily="2" charset="0"/>
                        </a:rPr>
                        <a:t> giá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200" err="1">
                          <a:solidFill>
                            <a:schemeClr val="tx1"/>
                          </a:solidFill>
                          <a:latin typeface="Roboto Slab" pitchFamily="2" charset="0"/>
                          <a:ea typeface="Roboto Slab" pitchFamily="2" charset="0"/>
                          <a:cs typeface="Roboto Slab" pitchFamily="2" charset="0"/>
                        </a:rPr>
                        <a:t>Điểm</a:t>
                      </a:r>
                      <a:r>
                        <a:rPr lang="en-US" sz="1200">
                          <a:solidFill>
                            <a:schemeClr val="tx1"/>
                          </a:solidFill>
                          <a:latin typeface="Roboto Slab" pitchFamily="2" charset="0"/>
                          <a:ea typeface="Roboto Slab" pitchFamily="2" charset="0"/>
                          <a:cs typeface="Roboto Slab" pitchFamily="2" charset="0"/>
                        </a:rPr>
                        <a:t> </a:t>
                      </a:r>
                      <a:r>
                        <a:rPr lang="en-US" sz="1200" err="1">
                          <a:solidFill>
                            <a:schemeClr val="tx1"/>
                          </a:solidFill>
                          <a:latin typeface="Roboto Slab" pitchFamily="2" charset="0"/>
                          <a:ea typeface="Roboto Slab" pitchFamily="2" charset="0"/>
                          <a:cs typeface="Roboto Slab" pitchFamily="2" charset="0"/>
                        </a:rPr>
                        <a:t>số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636316785"/>
                  </a:ext>
                </a:extLst>
              </a:tr>
              <a:tr h="957580">
                <a:tc>
                  <a:txBody>
                    <a:bodyPr/>
                    <a:lstStyle/>
                    <a:p>
                      <a:pPr rtl="0" fontAlgn="ctr"/>
                      <a:r>
                        <a:rPr lang="en-US" sz="1200">
                          <a:solidFill>
                            <a:schemeClr val="bg1"/>
                          </a:solidFill>
                          <a:effectLst/>
                          <a:latin typeface="Roboto Slab" pitchFamily="2" charset="0"/>
                          <a:ea typeface="Roboto Slab" pitchFamily="2" charset="0"/>
                          <a:cs typeface="Roboto Slab" pitchFamily="2" charset="0"/>
                        </a:rPr>
                        <a:t>Id, Name, Address, District, City, Latitude, Longitude,</a:t>
                      </a:r>
                      <a:r>
                        <a:rPr lang="en-US" sz="1200" i="0" kern="1200">
                          <a:solidFill>
                            <a:schemeClr val="bg1"/>
                          </a:solidFill>
                          <a:effectLst/>
                          <a:latin typeface="Roboto Slab" pitchFamily="2" charset="0"/>
                          <a:ea typeface="Roboto Slab" pitchFamily="2" charset="0"/>
                          <a:cs typeface="Roboto Slab" pitchFamily="2" charset="0"/>
                        </a:rPr>
                        <a:t> </a:t>
                      </a:r>
                      <a:r>
                        <a:rPr lang="en-US" sz="1200" i="0" kern="1200" err="1">
                          <a:solidFill>
                            <a:schemeClr val="bg1"/>
                          </a:solidFill>
                          <a:effectLst/>
                          <a:latin typeface="Roboto Slab" pitchFamily="2" charset="0"/>
                          <a:ea typeface="Roboto Slab" pitchFamily="2" charset="0"/>
                          <a:cs typeface="Roboto Slab" pitchFamily="2" charset="0"/>
                        </a:rPr>
                        <a:t>IsDelivery</a:t>
                      </a:r>
                      <a:r>
                        <a:rPr lang="en-US" sz="1200" i="0" kern="1200">
                          <a:solidFill>
                            <a:schemeClr val="bg1"/>
                          </a:solidFill>
                          <a:effectLst/>
                          <a:latin typeface="Roboto Slab" pitchFamily="2" charset="0"/>
                          <a:ea typeface="Roboto Slab" pitchFamily="2" charset="0"/>
                          <a:cs typeface="Roboto Slab" pitchFamily="2" charset="0"/>
                        </a:rPr>
                        <a:t>, Capacity, Active,</a:t>
                      </a:r>
                      <a:r>
                        <a:rPr lang="en-US" sz="1200" b="0" i="0" kern="1200">
                          <a:solidFill>
                            <a:schemeClr val="bg1"/>
                          </a:solidFill>
                          <a:effectLst/>
                          <a:latin typeface="Roboto Slab" pitchFamily="2" charset="0"/>
                          <a:ea typeface="Roboto Slab" pitchFamily="2" charset="0"/>
                          <a:cs typeface="Roboto Slab" pitchFamily="2" charset="0"/>
                        </a:rPr>
                        <a:t> Categories, </a:t>
                      </a:r>
                      <a:r>
                        <a:rPr lang="en-US" sz="1200" b="0" i="0" kern="1200" err="1">
                          <a:solidFill>
                            <a:schemeClr val="bg1"/>
                          </a:solidFill>
                          <a:effectLst/>
                          <a:latin typeface="Roboto Slab" pitchFamily="2" charset="0"/>
                          <a:ea typeface="Roboto Slab" pitchFamily="2" charset="0"/>
                          <a:cs typeface="Roboto Slab" pitchFamily="2" charset="0"/>
                        </a:rPr>
                        <a:t>PrepTime</a:t>
                      </a:r>
                      <a:r>
                        <a:rPr lang="en-US" sz="1200" b="0" i="0" kern="1200">
                          <a:solidFill>
                            <a:schemeClr val="bg1"/>
                          </a:solidFill>
                          <a:effectLst/>
                          <a:latin typeface="Roboto Slab" pitchFamily="2" charset="0"/>
                          <a:ea typeface="Roboto Slab" pitchFamily="2" charset="0"/>
                          <a:cs typeface="Roboto Slab" pitchFamily="2" charset="0"/>
                        </a:rPr>
                        <a:t>, Cuisines, PagePic, OpenTime</a:t>
                      </a:r>
                      <a:endParaRPr lang="en-US" sz="1200">
                        <a:solidFill>
                          <a:schemeClr val="bg1"/>
                        </a:solidFill>
                        <a:effectLst/>
                        <a:latin typeface="Roboto Slab" pitchFamily="2" charset="0"/>
                        <a:ea typeface="Roboto Slab" pitchFamily="2" charset="0"/>
                        <a:cs typeface="Roboto Slab" pitchFamily="2"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rtl="0" fontAlgn="ctr"/>
                      <a:r>
                        <a:rPr lang="en-US" sz="1200" err="1">
                          <a:effectLst/>
                          <a:latin typeface="Roboto Slab" pitchFamily="2" charset="0"/>
                          <a:ea typeface="Roboto Slab" pitchFamily="2" charset="0"/>
                          <a:cs typeface="Roboto Slab" pitchFamily="2" charset="0"/>
                        </a:rPr>
                        <a:t>TotalReviews</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nExcellentReviews</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nGoodReviews</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nAverageReviews</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nBadReviews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rtl="0" fontAlgn="ctr"/>
                      <a:r>
                        <a:rPr lang="en-US" sz="1200" err="1">
                          <a:effectLst/>
                          <a:latin typeface="Roboto Slab" pitchFamily="2" charset="0"/>
                          <a:ea typeface="Roboto Slab" pitchFamily="2" charset="0"/>
                          <a:cs typeface="Roboto Slab" pitchFamily="2" charset="0"/>
                        </a:rPr>
                        <a:t>LocationScore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PriceScore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QualityScore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ServingScore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SpaceScore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AvgScore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5337024"/>
                  </a:ext>
                </a:extLst>
              </a:tr>
              <a:tr h="370840">
                <a:tc>
                  <a:txBody>
                    <a:bodyPr/>
                    <a:lstStyle/>
                    <a:p>
                      <a:pPr algn="ctr" rtl="0" fontAlgn="ctr"/>
                      <a:r>
                        <a:rPr lang="en-US" sz="1200" b="1" err="1">
                          <a:effectLst/>
                          <a:latin typeface="Roboto Slab" pitchFamily="2" charset="0"/>
                          <a:ea typeface="Roboto Slab" pitchFamily="2" charset="0"/>
                          <a:cs typeface="Roboto Slab" pitchFamily="2" charset="0"/>
                        </a:rPr>
                        <a:t>Độ</a:t>
                      </a:r>
                      <a:r>
                        <a:rPr lang="en-US" sz="1200" b="1">
                          <a:effectLst/>
                          <a:latin typeface="Roboto Slab" pitchFamily="2" charset="0"/>
                          <a:ea typeface="Roboto Slab" pitchFamily="2" charset="0"/>
                          <a:cs typeface="Roboto Slab" pitchFamily="2" charset="0"/>
                        </a:rPr>
                        <a:t> </a:t>
                      </a:r>
                      <a:r>
                        <a:rPr lang="en-US" sz="1200" b="1" err="1">
                          <a:effectLst/>
                          <a:latin typeface="Roboto Slab" pitchFamily="2" charset="0"/>
                          <a:ea typeface="Roboto Slab" pitchFamily="2" charset="0"/>
                          <a:cs typeface="Roboto Slab" pitchFamily="2" charset="0"/>
                        </a:rPr>
                        <a:t>nổi</a:t>
                      </a:r>
                      <a:r>
                        <a:rPr lang="en-US" sz="1200" b="1">
                          <a:effectLst/>
                          <a:latin typeface="Roboto Slab" pitchFamily="2" charset="0"/>
                          <a:ea typeface="Roboto Slab" pitchFamily="2" charset="0"/>
                          <a:cs typeface="Roboto Slab" pitchFamily="2" charset="0"/>
                        </a:rPr>
                        <a:t> </a:t>
                      </a:r>
                      <a:r>
                        <a:rPr lang="en-US" sz="1200" b="1" err="1">
                          <a:effectLst/>
                          <a:latin typeface="Roboto Slab" pitchFamily="2" charset="0"/>
                          <a:ea typeface="Roboto Slab" pitchFamily="2" charset="0"/>
                          <a:cs typeface="Roboto Slab" pitchFamily="2" charset="0"/>
                        </a:rPr>
                        <a:t>tiếng</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en-US" sz="1200" b="1">
                          <a:effectLst/>
                          <a:latin typeface="Roboto Slab" pitchFamily="2" charset="0"/>
                          <a:ea typeface="Roboto Slab" pitchFamily="2" charset="0"/>
                          <a:cs typeface="Roboto Slab" pitchFamily="2" charset="0"/>
                        </a:rPr>
                        <a:t>Giá</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rtl="0" fontAlgn="ctr"/>
                      <a:r>
                        <a:rPr lang="en-US" sz="1200" b="1">
                          <a:solidFill>
                            <a:schemeClr val="bg1"/>
                          </a:solidFill>
                          <a:effectLst/>
                          <a:latin typeface="Roboto Slab" pitchFamily="2" charset="0"/>
                          <a:ea typeface="Roboto Slab" pitchFamily="2" charset="0"/>
                          <a:cs typeface="Roboto Slab" pitchFamily="2" charset="0"/>
                        </a:rPr>
                        <a:t>Mã </a:t>
                      </a:r>
                      <a:r>
                        <a:rPr lang="en-US" sz="1200" b="1" err="1">
                          <a:solidFill>
                            <a:schemeClr val="bg1"/>
                          </a:solidFill>
                          <a:effectLst/>
                          <a:latin typeface="Roboto Slab" pitchFamily="2" charset="0"/>
                          <a:ea typeface="Roboto Slab" pitchFamily="2" charset="0"/>
                          <a:cs typeface="Roboto Slab" pitchFamily="2" charset="0"/>
                        </a:rPr>
                        <a:t>giảm</a:t>
                      </a:r>
                      <a:r>
                        <a:rPr lang="en-US" sz="1200" b="1">
                          <a:solidFill>
                            <a:schemeClr val="bg1"/>
                          </a:solidFill>
                          <a:effectLst/>
                          <a:latin typeface="Roboto Slab" pitchFamily="2" charset="0"/>
                          <a:ea typeface="Roboto Slab" pitchFamily="2" charset="0"/>
                          <a:cs typeface="Roboto Slab" pitchFamily="2" charset="0"/>
                        </a:rPr>
                        <a:t> </a:t>
                      </a:r>
                      <a:r>
                        <a:rPr lang="en-US" sz="1200" b="1" err="1">
                          <a:solidFill>
                            <a:schemeClr val="bg1"/>
                          </a:solidFill>
                          <a:effectLst/>
                          <a:latin typeface="Roboto Slab" pitchFamily="2" charset="0"/>
                          <a:ea typeface="Roboto Slab" pitchFamily="2" charset="0"/>
                          <a:cs typeface="Roboto Slab" pitchFamily="2" charset="0"/>
                        </a:rPr>
                        <a:t>giá</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933387700"/>
                  </a:ext>
                </a:extLst>
              </a:tr>
              <a:tr h="770724">
                <a:tc>
                  <a:txBody>
                    <a:bodyPr/>
                    <a:lstStyle/>
                    <a:p>
                      <a:pPr rtl="0" fontAlgn="ctr"/>
                      <a:r>
                        <a:rPr lang="en-US" sz="1200" err="1">
                          <a:effectLst/>
                          <a:latin typeface="Roboto Slab" pitchFamily="2" charset="0"/>
                          <a:ea typeface="Roboto Slab" pitchFamily="2" charset="0"/>
                          <a:cs typeface="Roboto Slab" pitchFamily="2" charset="0"/>
                        </a:rPr>
                        <a:t>TotalPictures</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TotalViews</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TotalSaves</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TotalFavourites</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TotalCheckIns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rtl="0" fontAlgn="b"/>
                      <a:r>
                        <a:rPr lang="en-US" sz="1200" err="1">
                          <a:effectLst/>
                          <a:latin typeface="Roboto Slab" pitchFamily="2" charset="0"/>
                          <a:ea typeface="Roboto Slab" pitchFamily="2" charset="0"/>
                          <a:cs typeface="Roboto Slab" pitchFamily="2" charset="0"/>
                        </a:rPr>
                        <a:t>ServiceFee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AvgFee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MinCharge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MinShipFee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MinPrice</a:t>
                      </a:r>
                      <a:r>
                        <a:rPr lang="en-US" sz="1200">
                          <a:effectLst/>
                          <a:latin typeface="Roboto Slab" pitchFamily="2" charset="0"/>
                          <a:ea typeface="Roboto Slab" pitchFamily="2" charset="0"/>
                          <a:cs typeface="Roboto Slab" pitchFamily="2" charset="0"/>
                        </a:rPr>
                        <a:t>, </a:t>
                      </a:r>
                      <a:r>
                        <a:rPr lang="en-US" sz="1200" err="1">
                          <a:effectLst/>
                          <a:latin typeface="Roboto Slab" pitchFamily="2" charset="0"/>
                          <a:ea typeface="Roboto Slab" pitchFamily="2" charset="0"/>
                          <a:cs typeface="Roboto Slab" pitchFamily="2" charset="0"/>
                        </a:rPr>
                        <a:t>MaxPrice</a:t>
                      </a:r>
                      <a:r>
                        <a:rPr lang="en-US" sz="1200">
                          <a:effectLst/>
                          <a:latin typeface="Roboto Slab" pitchFamily="2" charset="0"/>
                          <a:ea typeface="Roboto Slab" pitchFamily="2" charset="0"/>
                          <a:cs typeface="Roboto Slab" pitchFamily="2" charset="0"/>
                        </a:rPr>
                        <a:t>, </a:t>
                      </a:r>
                      <a:r>
                        <a:rPr lang="en-US" sz="1200" i="0" kern="1200" err="1">
                          <a:solidFill>
                            <a:schemeClr val="dk1"/>
                          </a:solidFill>
                          <a:effectLst/>
                          <a:latin typeface="Roboto Slab" pitchFamily="2" charset="0"/>
                          <a:ea typeface="Roboto Slab" pitchFamily="2" charset="0"/>
                          <a:cs typeface="Roboto Slab" pitchFamily="2" charset="0"/>
                        </a:rPr>
                        <a:t>MinOrderValue</a:t>
                      </a:r>
                      <a:endParaRPr lang="en-US" sz="1200" err="1">
                        <a:effectLst/>
                        <a:latin typeface="Roboto Slab" pitchFamily="2" charset="0"/>
                        <a:ea typeface="Roboto Slab" pitchFamily="2" charset="0"/>
                        <a:cs typeface="Roboto Slab" pitchFamily="2"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200" err="1">
                          <a:solidFill>
                            <a:schemeClr val="bg1"/>
                          </a:solidFill>
                          <a:effectLst/>
                          <a:latin typeface="Roboto Slab" pitchFamily="2" charset="0"/>
                          <a:ea typeface="Roboto Slab" pitchFamily="2" charset="0"/>
                          <a:cs typeface="Roboto Slab" pitchFamily="2" charset="0"/>
                        </a:rPr>
                        <a:t>PromoCode</a:t>
                      </a:r>
                      <a:r>
                        <a:rPr lang="en-US" sz="1200">
                          <a:solidFill>
                            <a:schemeClr val="bg1"/>
                          </a:solidFill>
                          <a:effectLst/>
                          <a:latin typeface="Roboto Slab" pitchFamily="2" charset="0"/>
                          <a:ea typeface="Roboto Slab" pitchFamily="2" charset="0"/>
                          <a:cs typeface="Roboto Slab" pitchFamily="2" charset="0"/>
                        </a:rPr>
                        <a:t>, </a:t>
                      </a:r>
                      <a:r>
                        <a:rPr lang="en-US" sz="1200" err="1">
                          <a:solidFill>
                            <a:schemeClr val="bg1"/>
                          </a:solidFill>
                          <a:effectLst/>
                          <a:latin typeface="Roboto Slab" pitchFamily="2" charset="0"/>
                          <a:ea typeface="Roboto Slab" pitchFamily="2" charset="0"/>
                          <a:cs typeface="Roboto Slab" pitchFamily="2" charset="0"/>
                        </a:rPr>
                        <a:t>MaxDiscountValue</a:t>
                      </a:r>
                      <a:r>
                        <a:rPr lang="en-US" sz="1200">
                          <a:solidFill>
                            <a:schemeClr val="bg1"/>
                          </a:solidFill>
                          <a:effectLst/>
                          <a:latin typeface="Roboto Slab" pitchFamily="2" charset="0"/>
                          <a:ea typeface="Roboto Slab" pitchFamily="2" charset="0"/>
                          <a:cs typeface="Roboto Slab" pitchFamily="2" charset="0"/>
                        </a:rPr>
                        <a:t>, </a:t>
                      </a:r>
                      <a:r>
                        <a:rPr lang="en-US" sz="1200" err="1">
                          <a:solidFill>
                            <a:schemeClr val="bg1"/>
                          </a:solidFill>
                          <a:effectLst/>
                          <a:latin typeface="Roboto Slab" pitchFamily="2" charset="0"/>
                          <a:ea typeface="Roboto Slab" pitchFamily="2" charset="0"/>
                          <a:cs typeface="Roboto Slab" pitchFamily="2" charset="0"/>
                        </a:rPr>
                        <a:t>ApplyOrder</a:t>
                      </a:r>
                      <a:r>
                        <a:rPr lang="en-US" sz="1200">
                          <a:solidFill>
                            <a:schemeClr val="bg1"/>
                          </a:solidFill>
                          <a:effectLst/>
                          <a:latin typeface="Roboto Slab" pitchFamily="2" charset="0"/>
                          <a:ea typeface="Roboto Slab" pitchFamily="2" charset="0"/>
                          <a:cs typeface="Roboto Slab" pitchFamily="2" charset="0"/>
                        </a:rPr>
                        <a:t>, </a:t>
                      </a:r>
                      <a:r>
                        <a:rPr lang="en-US" sz="1200" err="1">
                          <a:solidFill>
                            <a:schemeClr val="bg1"/>
                          </a:solidFill>
                          <a:effectLst/>
                          <a:latin typeface="Roboto Slab" pitchFamily="2" charset="0"/>
                          <a:ea typeface="Roboto Slab" pitchFamily="2" charset="0"/>
                          <a:cs typeface="Roboto Slab" pitchFamily="2" charset="0"/>
                        </a:rPr>
                        <a:t>MaxUsageTime</a:t>
                      </a:r>
                      <a:r>
                        <a:rPr lang="en-US" sz="1200">
                          <a:solidFill>
                            <a:schemeClr val="bg1"/>
                          </a:solidFill>
                          <a:effectLst/>
                          <a:latin typeface="Roboto Slab" pitchFamily="2" charset="0"/>
                          <a:ea typeface="Roboto Slab" pitchFamily="2" charset="0"/>
                          <a:cs typeface="Roboto Slab" pitchFamily="2" charset="0"/>
                        </a:rPr>
                        <a:t>, Expired, </a:t>
                      </a:r>
                      <a:r>
                        <a:rPr lang="en-US" sz="1200" err="1">
                          <a:solidFill>
                            <a:schemeClr val="bg1"/>
                          </a:solidFill>
                          <a:effectLst/>
                          <a:latin typeface="Roboto Slab" pitchFamily="2" charset="0"/>
                          <a:ea typeface="Roboto Slab" pitchFamily="2" charset="0"/>
                          <a:cs typeface="Roboto Slab" pitchFamily="2" charset="0"/>
                        </a:rPr>
                        <a:t>MinOrderAmount</a:t>
                      </a:r>
                      <a:r>
                        <a:rPr lang="en-US" sz="1200">
                          <a:solidFill>
                            <a:schemeClr val="bg1"/>
                          </a:solidFill>
                          <a:effectLst/>
                          <a:latin typeface="Roboto Slab" pitchFamily="2" charset="0"/>
                          <a:ea typeface="Roboto Slab" pitchFamily="2" charset="0"/>
                          <a:cs typeface="Roboto Slab" pitchFamily="2" charset="0"/>
                        </a:rPr>
                        <a:t> </a:t>
                      </a:r>
                    </a:p>
                    <a:p>
                      <a:pPr rtl="0" fontAlgn="b"/>
                      <a:endParaRPr lang="en-US" sz="1200">
                        <a:solidFill>
                          <a:schemeClr val="bg1"/>
                        </a:solidFill>
                        <a:effectLst/>
                        <a:latin typeface="Roboto Slab" pitchFamily="2" charset="0"/>
                        <a:ea typeface="Roboto Slab" pitchFamily="2" charset="0"/>
                        <a:cs typeface="Roboto Slab" pitchFamily="2" charset="0"/>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1909133847"/>
                  </a:ext>
                </a:extLst>
              </a:tr>
              <a:tr h="370840">
                <a:tc gridSpan="3">
                  <a:txBody>
                    <a:bodyPr/>
                    <a:lstStyle/>
                    <a:p>
                      <a:pPr algn="ctr" rtl="0" fontAlgn="ctr"/>
                      <a:r>
                        <a:rPr lang="en-US" sz="1200" b="1">
                          <a:effectLst/>
                          <a:latin typeface="Roboto Slab" pitchFamily="2" charset="0"/>
                          <a:ea typeface="Roboto Slab" pitchFamily="2" charset="0"/>
                          <a:cs typeface="Roboto Slab" pitchFamily="2" charset="0"/>
                        </a:rPr>
                        <a:t>Comments</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481637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42" name="Google Shape;142;p20"/>
          <p:cNvSpPr txBox="1">
            <a:spLocks noGrp="1"/>
          </p:cNvSpPr>
          <p:nvPr>
            <p:ph type="title"/>
          </p:nvPr>
        </p:nvSpPr>
        <p:spPr>
          <a:xfrm>
            <a:off x="786150" y="1557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1C4587"/>
                </a:solidFill>
              </a:rPr>
              <a:t>2.	Thông tin dữ liệu</a:t>
            </a:r>
            <a:endParaRPr b="1">
              <a:solidFill>
                <a:srgbClr val="1C4587"/>
              </a:solidFill>
            </a:endParaRPr>
          </a:p>
        </p:txBody>
      </p:sp>
      <p:pic>
        <p:nvPicPr>
          <p:cNvPr id="143" name="Google Shape;143;p20"/>
          <p:cNvPicPr preferRelativeResize="0"/>
          <p:nvPr/>
        </p:nvPicPr>
        <p:blipFill>
          <a:blip r:embed="rId3">
            <a:alphaModFix/>
          </a:blip>
          <a:stretch>
            <a:fillRect/>
          </a:stretch>
        </p:blipFill>
        <p:spPr>
          <a:xfrm>
            <a:off x="694675" y="858320"/>
            <a:ext cx="7754643" cy="39803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ctrTitle"/>
          </p:nvPr>
        </p:nvSpPr>
        <p:spPr>
          <a:xfrm>
            <a:off x="1444993" y="1563438"/>
            <a:ext cx="6939000" cy="20166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a:solidFill>
                  <a:srgbClr val="1C4587"/>
                </a:solidFill>
              </a:rPr>
              <a:t>II. Phân tích và trực quan hóa dữ liệu</a:t>
            </a:r>
            <a:endParaRPr sz="5400">
              <a:solidFill>
                <a:srgbClr val="1C4587"/>
              </a:solidFill>
            </a:endParaRPr>
          </a:p>
        </p:txBody>
      </p:sp>
      <p:sp>
        <p:nvSpPr>
          <p:cNvPr id="149" name="Google Shape;149;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79222273-2EFC-54E9-973B-7B0C9FC527CE}"/>
              </a:ext>
            </a:extLst>
          </p:cNvPr>
          <p:cNvSpPr txBox="1"/>
          <p:nvPr/>
        </p:nvSpPr>
        <p:spPr>
          <a:xfrm>
            <a:off x="244549" y="4146698"/>
            <a:ext cx="6188149" cy="523220"/>
          </a:xfrm>
          <a:prstGeom prst="rect">
            <a:avLst/>
          </a:prstGeom>
          <a:noFill/>
        </p:spPr>
        <p:txBody>
          <a:bodyPr wrap="square" rtlCol="0">
            <a:spAutoFit/>
          </a:bodyPr>
          <a:lstStyle/>
          <a:p>
            <a:pPr marL="285750" indent="-285750">
              <a:buFont typeface="Wingdings" panose="05000000000000000000" pitchFamily="2" charset="2"/>
              <a:buChar char="Ø"/>
            </a:pPr>
            <a:r>
              <a:rPr lang="en-US" sz="1400">
                <a:solidFill>
                  <a:schemeClr val="tx1"/>
                </a:solidFill>
                <a:latin typeface="Roboto Slab" pitchFamily="2" charset="0"/>
                <a:ea typeface="Roboto Slab" pitchFamily="2" charset="0"/>
                <a:cs typeface="Roboto Slab" pitchFamily="2" charset="0"/>
              </a:rPr>
              <a:t>Q</a:t>
            </a:r>
            <a:r>
              <a:rPr lang="en-US" sz="1400">
                <a:solidFill>
                  <a:schemeClr val="tx1"/>
                </a:solidFill>
                <a:effectLst/>
                <a:latin typeface="Roboto Slab" pitchFamily="2" charset="0"/>
                <a:ea typeface="Roboto Slab" pitchFamily="2" charset="0"/>
                <a:cs typeface="Roboto Slab" pitchFamily="2" charset="0"/>
              </a:rPr>
              <a:t>uan sát tình trạng/ xu hướng của 1 tập các quán ăn. Đây cũng là tiền đề để chọn lọc thuộc tính và phát triển dashboard web (mục III)</a:t>
            </a:r>
            <a:endParaRPr lang="vi-VN" sz="1400">
              <a:solidFill>
                <a:schemeClr val="tx1"/>
              </a:solidFill>
              <a:latin typeface="Roboto Slab" pitchFamily="2" charset="0"/>
              <a:ea typeface="Roboto Slab" pitchFamily="2" charset="0"/>
              <a:cs typeface="Roboto Slab" pitchFamily="2" charset="0"/>
            </a:endParaRPr>
          </a:p>
        </p:txBody>
      </p:sp>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1820</Words>
  <Application>Microsoft Office PowerPoint</Application>
  <PresentationFormat>On-screen Show (16:9)</PresentationFormat>
  <Paragraphs>169</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Roboto Slab</vt:lpstr>
      <vt:lpstr>Wingdings</vt:lpstr>
      <vt:lpstr>Arial</vt:lpstr>
      <vt:lpstr>Source Sans Pro</vt:lpstr>
      <vt:lpstr>Merriweather</vt:lpstr>
      <vt:lpstr>Roboto Slab Medium</vt:lpstr>
      <vt:lpstr>Open Sans</vt:lpstr>
      <vt:lpstr>Spectral Medium</vt:lpstr>
      <vt:lpstr>Cordelia template</vt:lpstr>
      <vt:lpstr>Báo cáo</vt:lpstr>
      <vt:lpstr>PowerPoint Presentation</vt:lpstr>
      <vt:lpstr>Nội dung chính</vt:lpstr>
      <vt:lpstr>I. Thu thập dữ liệu</vt:lpstr>
      <vt:lpstr>Thông tin chung</vt:lpstr>
      <vt:lpstr>2. Thông tin dữ liệu</vt:lpstr>
      <vt:lpstr>2. Thông tin dữ liệu</vt:lpstr>
      <vt:lpstr>2. Thông tin dữ liệu</vt:lpstr>
      <vt:lpstr>II. Phân tích và trực quan hóa dữ liệu</vt:lpstr>
      <vt:lpstr>Thống kê số quán ăn ở từng quận</vt:lpstr>
      <vt:lpstr>2. Phân tích những quán có mã giảm giá</vt:lpstr>
      <vt:lpstr>2. Phân tích những quán có mã giảm giá</vt:lpstr>
      <vt:lpstr>2. Phân tích những quán có mã giảm giá</vt:lpstr>
      <vt:lpstr>2. Phân tích những quán có mã giảm giá</vt:lpstr>
      <vt:lpstr>3. Tương quan giữa số đánh giá tốt và tổng số đánh giá</vt:lpstr>
      <vt:lpstr>3. Tương quan giữa số đánh giá tốt và tổng số đánh giá</vt:lpstr>
      <vt:lpstr>PowerPoint Presentation</vt:lpstr>
      <vt:lpstr>PowerPoint Presentation</vt:lpstr>
      <vt:lpstr>4. Xu hướng mô hình dịch vụ ở HCM</vt:lpstr>
      <vt:lpstr>5. Xu hướng ẩm thực chiếm ưu thế ở HCM</vt:lpstr>
      <vt:lpstr>6. Tương quan giữa giá cả và 4 yếu tố</vt:lpstr>
      <vt:lpstr>7. Tương quan giữa giá cả và 4 yếu tố</vt:lpstr>
      <vt:lpstr>8. Tương quan giữa điểm dịch vụ và loại đánh giá</vt:lpstr>
      <vt:lpstr>9. Sự ảnh hưởng của quận đến giá cả trung bình của các quán ăn ở TP.HCM</vt:lpstr>
      <vt:lpstr>10. Sự ảnh hưởng của quận đến giá cả trung bình của các nhà hàng ở TP.HCM</vt:lpstr>
      <vt:lpstr>11. Sự ảnh hưởng của quận đến giá cả trung bình của các tiệm ăn vặt vỉa hè ở TP-HCM</vt:lpstr>
      <vt:lpstr>12. Điểm trung bình từng loại ẩm thực </vt:lpstr>
      <vt:lpstr>13. Điểm trung bình mỗi yếu tố trong 5 yếu tố của từng khu vực</vt:lpstr>
      <vt:lpstr>III. Demo Web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dc:title>
  <cp:lastModifiedBy>LÊ KIỆT</cp:lastModifiedBy>
  <cp:revision>2</cp:revision>
  <dcterms:modified xsi:type="dcterms:W3CDTF">2022-12-19T16:28:17Z</dcterms:modified>
</cp:coreProperties>
</file>